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1701" r:id="rId2"/>
    <p:sldId id="2877" r:id="rId3"/>
    <p:sldId id="2868" r:id="rId4"/>
    <p:sldId id="2813" r:id="rId5"/>
    <p:sldId id="2878" r:id="rId6"/>
    <p:sldId id="2879" r:id="rId7"/>
    <p:sldId id="2667" r:id="rId8"/>
    <p:sldId id="2669" r:id="rId9"/>
    <p:sldId id="2814" r:id="rId10"/>
    <p:sldId id="2810" r:id="rId11"/>
    <p:sldId id="2811" r:id="rId12"/>
    <p:sldId id="2812" r:id="rId13"/>
    <p:sldId id="2824" r:id="rId14"/>
    <p:sldId id="2826" r:id="rId15"/>
    <p:sldId id="2827" r:id="rId16"/>
    <p:sldId id="2873" r:id="rId17"/>
    <p:sldId id="2874" r:id="rId18"/>
    <p:sldId id="2875" r:id="rId19"/>
    <p:sldId id="2829" r:id="rId20"/>
    <p:sldId id="2828" r:id="rId21"/>
    <p:sldId id="2830" r:id="rId22"/>
    <p:sldId id="2825" r:id="rId23"/>
    <p:sldId id="2837" r:id="rId24"/>
    <p:sldId id="2872" r:id="rId25"/>
    <p:sldId id="2869" r:id="rId26"/>
    <p:sldId id="2838" r:id="rId27"/>
    <p:sldId id="2845" r:id="rId28"/>
    <p:sldId id="2840" r:id="rId29"/>
    <p:sldId id="2839" r:id="rId30"/>
    <p:sldId id="2841" r:id="rId31"/>
    <p:sldId id="2842" r:id="rId32"/>
    <p:sldId id="2843" r:id="rId33"/>
    <p:sldId id="2847" r:id="rId34"/>
    <p:sldId id="2848" r:id="rId35"/>
    <p:sldId id="2870" r:id="rId36"/>
    <p:sldId id="2849" r:id="rId37"/>
    <p:sldId id="2880" r:id="rId38"/>
    <p:sldId id="2864" r:id="rId39"/>
    <p:sldId id="2863" r:id="rId40"/>
    <p:sldId id="2866" r:id="rId41"/>
    <p:sldId id="2881" r:id="rId42"/>
    <p:sldId id="2884" r:id="rId43"/>
    <p:sldId id="2852" r:id="rId44"/>
    <p:sldId id="2808" r:id="rId45"/>
    <p:sldId id="2856" r:id="rId46"/>
    <p:sldId id="2855" r:id="rId47"/>
    <p:sldId id="2853" r:id="rId48"/>
    <p:sldId id="2857" r:id="rId49"/>
    <p:sldId id="2871" r:id="rId50"/>
    <p:sldId id="2859" r:id="rId51"/>
    <p:sldId id="2885" r:id="rId52"/>
    <p:sldId id="2851" r:id="rId53"/>
    <p:sldId id="2886" r:id="rId54"/>
    <p:sldId id="2743" r:id="rId55"/>
    <p:sldId id="2749" r:id="rId56"/>
    <p:sldId id="2745" r:id="rId57"/>
    <p:sldId id="2754" r:id="rId58"/>
    <p:sldId id="2889" r:id="rId59"/>
    <p:sldId id="2890" r:id="rId60"/>
    <p:sldId id="2891" r:id="rId61"/>
    <p:sldId id="2892" r:id="rId62"/>
    <p:sldId id="2893" r:id="rId63"/>
    <p:sldId id="2755" r:id="rId64"/>
    <p:sldId id="2756" r:id="rId65"/>
    <p:sldId id="2894" r:id="rId66"/>
    <p:sldId id="2757" r:id="rId67"/>
    <p:sldId id="2895" r:id="rId68"/>
    <p:sldId id="2806" r:id="rId69"/>
    <p:sldId id="2349" r:id="rId70"/>
    <p:sldId id="2211" r:id="rId7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99CC00"/>
    <a:srgbClr val="FF9900"/>
    <a:srgbClr val="F03191"/>
    <a:srgbClr val="C06293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5"/>
    <p:restoredTop sz="95416" autoAdjust="0"/>
  </p:normalViewPr>
  <p:slideViewPr>
    <p:cSldViewPr>
      <p:cViewPr varScale="1">
        <p:scale>
          <a:sx n="117" d="100"/>
          <a:sy n="117" d="100"/>
        </p:scale>
        <p:origin x="1768" y="168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48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12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7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&lt;-c(0.16,-0.68,-0.32,-0.85,0.89,-2.28,0.63,0.41,0.15,0.74,1.30,-0.13,0.80,-0.75,0.28,-1.00,0.14,-1.38,-0.04,-0.25,-0.17,1.29,0.47,-1.23,0.21,-0.04,0.07,-0.08,0.32,-0.17,0.13,-1.94,0.78,0.19,-0.12,-0.19,0.76,-1.48,-0.01,0.20,-1.97,-0.37,3.08,-0.40,0.80,0.01,1.32,-0.47,2.29,-0.26,-1.52,-0.06,-1.02,1.06,0.60,1.15,1.92,-0.06,-0.19,0.67,0.29,0.58,0.02,2.18,-0.04,-0.13,-0.79,-1.28,-1.41,-0.23,0.65,-0.26,-0.17,-1.53,-1.69,-1.60,0.09,-1.11,0.30,0.71,-0.88,-0.03,0.56,-3.68,2.40,0.62,0.52,-1.25,0.85,-0.09,-0.23,-1.16,0.22,-1.68,0.50,-0.35,-0.35,-0.33,-0.24,0.25)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ysorted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&lt;- sort(y)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2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6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X &lt;- 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rnorm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(100)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p = 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ecdf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(X)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X = sort(X)</a:t>
            </a:r>
          </a:p>
          <a:p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fexp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 &lt;- p(X)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fobs &lt;- p(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ysorted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KS = max(abs(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fexp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-fobs))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ks.test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X,y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09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3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9812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16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615148"/>
            <a:ext cx="3494867" cy="3508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pPr lvl="0"/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pPr lvl="0"/>
            <a:r>
              <a:rPr lang="en-US" sz="5000" dirty="0">
                <a:solidFill>
                  <a:srgbClr val="99CC00"/>
                </a:solidFill>
              </a:rPr>
              <a:t>Statistics</a:t>
            </a:r>
            <a:endParaRPr lang="en-US" b="0" dirty="0">
              <a:solidFill>
                <a:srgbClr val="000000"/>
              </a:solidFill>
            </a:endParaRPr>
          </a:p>
          <a:p>
            <a:pPr lvl="0"/>
            <a:r>
              <a:rPr lang="en-US" b="0" dirty="0">
                <a:solidFill>
                  <a:srgbClr val="000000"/>
                </a:solidFill>
                <a:latin typeface="Helvetica Neue Light"/>
                <a:cs typeface="Helvetica Neue Light"/>
              </a:rPr>
              <a:t>COMS10011 </a:t>
            </a:r>
          </a:p>
          <a:p>
            <a:pPr lvl="0"/>
            <a:endParaRPr lang="en-US" b="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lvl="0"/>
            <a:r>
              <a:rPr lang="en-US" b="0" dirty="0">
                <a:solidFill>
                  <a:srgbClr val="000000"/>
                </a:solidFill>
                <a:latin typeface="Helvetica Neue Light"/>
                <a:cs typeface="Helvetica Neue Light"/>
              </a:rPr>
              <a:t>Dr. Anne Roudaut</a:t>
            </a:r>
          </a:p>
          <a:p>
            <a:pPr lvl="0"/>
            <a:r>
              <a:rPr lang="en-US" b="0" dirty="0" err="1">
                <a:solidFill>
                  <a:srgbClr val="000000"/>
                </a:solidFill>
                <a:latin typeface="Helvetica Neue Light"/>
                <a:cs typeface="Helvetica Neue Light"/>
              </a:rPr>
              <a:t>csxar@bristol.ac.uk</a:t>
            </a:r>
            <a:endParaRPr lang="en-US" b="0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Normality and</a:t>
            </a:r>
          </a:p>
          <a:p>
            <a:pPr marL="39688"/>
            <a:r>
              <a:rPr lang="en-US" sz="4000" dirty="0">
                <a:latin typeface="Helvetica Neue Light" charset="0"/>
                <a:cs typeface="ＭＳ Ｐゴシック" charset="0"/>
                <a:sym typeface="Helvetica Neue Light" charset="0"/>
              </a:rPr>
              <a:t>Homogeneity tests</a:t>
            </a:r>
            <a:endParaRPr lang="en-US" sz="40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1B45C8-9CE8-0943-9F38-727C766D20BF}"/>
              </a:ext>
            </a:extLst>
          </p:cNvPr>
          <p:cNvSpPr/>
          <p:nvPr/>
        </p:nvSpPr>
        <p:spPr>
          <a:xfrm>
            <a:off x="6202169" y="6415921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dirty="0">
                <a:latin typeface="Helvetica" pitchFamily="2" charset="0"/>
              </a:rPr>
              <a:t>(Thanks S. Massa, Oxford)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437C3D-22BC-624D-AE61-050E3EA9BBDB}"/>
              </a:ext>
            </a:extLst>
          </p:cNvPr>
          <p:cNvSpPr txBox="1">
            <a:spLocks/>
          </p:cNvSpPr>
          <p:nvPr/>
        </p:nvSpPr>
        <p:spPr bwMode="auto">
          <a:xfrm>
            <a:off x="381000" y="304800"/>
            <a:ext cx="8153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given the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mean</a:t>
            </a:r>
            <a:r>
              <a:rPr lang="en-US" b="0" dirty="0">
                <a:latin typeface="Arial" charset="0"/>
                <a:cs typeface="Arial" charset="0"/>
              </a:rPr>
              <a:t> and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standard deviation </a:t>
            </a:r>
            <a:r>
              <a:rPr lang="en-US" b="0" dirty="0">
                <a:solidFill>
                  <a:schemeClr val="tx1"/>
                </a:solidFill>
                <a:latin typeface="Arial" charset="0"/>
                <a:cs typeface="Arial" charset="0"/>
              </a:rPr>
              <a:t>of a dataset </a:t>
            </a:r>
            <a:r>
              <a:rPr lang="en-US" b="0" dirty="0">
                <a:latin typeface="Arial" charset="0"/>
                <a:cs typeface="Arial" charset="0"/>
              </a:rPr>
              <a:t>= a theoretical normal distribution has those proportions (Z-score)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BE152-C84A-214F-A4E6-8F44D53C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104900"/>
            <a:ext cx="56769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9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C898D3-8103-2F4D-9286-DCD3618B6B8C}"/>
              </a:ext>
            </a:extLst>
          </p:cNvPr>
          <p:cNvSpPr txBox="1">
            <a:spLocks/>
          </p:cNvSpPr>
          <p:nvPr/>
        </p:nvSpPr>
        <p:spPr bwMode="auto">
          <a:xfrm>
            <a:off x="381000" y="304800"/>
            <a:ext cx="8153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this theoretical normal distribution can then be compared to the actual distribution of the data.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360C9-F16C-2543-A9F2-AD748D3DB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47800"/>
            <a:ext cx="7226300" cy="42926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08F20F-457A-5644-BC3C-49EDACEE53A4}"/>
              </a:ext>
            </a:extLst>
          </p:cNvPr>
          <p:cNvSpPr txBox="1">
            <a:spLocks/>
          </p:cNvSpPr>
          <p:nvPr/>
        </p:nvSpPr>
        <p:spPr bwMode="auto">
          <a:xfrm>
            <a:off x="381000" y="5751286"/>
            <a:ext cx="8153400" cy="95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&lt;are the actual data statistically different than the computed normal curve? &gt;</a:t>
            </a:r>
          </a:p>
        </p:txBody>
      </p:sp>
    </p:spTree>
    <p:extLst>
      <p:ext uri="{BB962C8B-B14F-4D97-AF65-F5344CB8AC3E}">
        <p14:creationId xmlns:p14="http://schemas.microsoft.com/office/powerpoint/2010/main" val="241642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42A04C-2CC9-DF40-97AE-1C4588349551}"/>
              </a:ext>
            </a:extLst>
          </p:cNvPr>
          <p:cNvSpPr txBox="1">
            <a:spLocks/>
          </p:cNvSpPr>
          <p:nvPr/>
        </p:nvSpPr>
        <p:spPr bwMode="auto">
          <a:xfrm>
            <a:off x="381000" y="1676400"/>
            <a:ext cx="81534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several methods to check that, we are only going to look at two: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Kolmogorov-Smirnov test </a:t>
            </a:r>
            <a:r>
              <a:rPr lang="en-US" b="0" dirty="0">
                <a:latin typeface="Arial" charset="0"/>
                <a:cs typeface="Arial" charset="0"/>
              </a:rPr>
              <a:t>and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Shapiro-Wilks test</a:t>
            </a:r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695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DFB930-2001-5F4B-95EB-F4C8A42F4FD4}"/>
              </a:ext>
            </a:extLst>
          </p:cNvPr>
          <p:cNvSpPr txBox="1">
            <a:spLocks/>
          </p:cNvSpPr>
          <p:nvPr/>
        </p:nvSpPr>
        <p:spPr bwMode="auto">
          <a:xfrm>
            <a:off x="457200" y="1421296"/>
            <a:ext cx="8153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Kolmogorov-Smirnov</a:t>
            </a:r>
          </a:p>
          <a:p>
            <a:pPr lvl="1"/>
            <a:r>
              <a:rPr lang="en-US" b="0" dirty="0">
                <a:latin typeface="Arial" charset="0"/>
                <a:cs typeface="Arial" charset="0"/>
              </a:rPr>
              <a:t>works best for data sets with n &gt; 50</a:t>
            </a:r>
          </a:p>
          <a:p>
            <a:pPr lvl="1"/>
            <a:r>
              <a:rPr lang="en-US" b="0" dirty="0">
                <a:latin typeface="Arial" charset="0"/>
                <a:cs typeface="Arial" charset="0"/>
              </a:rPr>
              <a:t>not sensitive to problems in the tails</a:t>
            </a:r>
          </a:p>
          <a:p>
            <a:br>
              <a:rPr lang="en-US" b="0" dirty="0">
                <a:latin typeface="Arial" charset="0"/>
                <a:cs typeface="Arial" charset="0"/>
              </a:rPr>
            </a:b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Shapiro-Wilks</a:t>
            </a:r>
          </a:p>
          <a:p>
            <a:pPr lvl="1"/>
            <a:r>
              <a:rPr lang="en-US" b="0" dirty="0">
                <a:latin typeface="Arial" charset="0"/>
                <a:cs typeface="Arial" charset="0"/>
              </a:rPr>
              <a:t>works best for data sets with n &lt; 50</a:t>
            </a:r>
          </a:p>
          <a:p>
            <a:pPr lvl="1"/>
            <a:r>
              <a:rPr lang="en-US" b="0" dirty="0">
                <a:latin typeface="Arial" charset="0"/>
                <a:cs typeface="Arial" charset="0"/>
              </a:rPr>
              <a:t>doesn't work well if several values are same</a:t>
            </a:r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43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7BC125-AC78-9249-B88E-2F8B83C33882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Kolmogorov-Smirnov test</a:t>
            </a: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EA0EA727-246A-9D4B-BD77-0870E945F6EA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C884CCD-177B-8043-B4A1-18C47C66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20DDF04-43E2-6C47-8CD1-706CBA333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2E1AD1A-B56C-C441-9096-99E5526B7545}"/>
              </a:ext>
            </a:extLst>
          </p:cNvPr>
          <p:cNvSpPr/>
          <p:nvPr/>
        </p:nvSpPr>
        <p:spPr>
          <a:xfrm>
            <a:off x="2541012" y="3595439"/>
            <a:ext cx="35549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cumulative distribution function expected</a:t>
            </a:r>
            <a:endParaRPr lang="en-US" sz="2400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57E1C6E3-D6DA-EF4D-93A6-A22FE5243CE0}"/>
              </a:ext>
            </a:extLst>
          </p:cNvPr>
          <p:cNvSpPr/>
          <p:nvPr/>
        </p:nvSpPr>
        <p:spPr bwMode="auto">
          <a:xfrm rot="16951003">
            <a:off x="2810681" y="2831096"/>
            <a:ext cx="769139" cy="54762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A2214-4C85-7049-9A34-AB0AA630D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48" b="-13841"/>
          <a:stretch/>
        </p:blipFill>
        <p:spPr>
          <a:xfrm>
            <a:off x="990600" y="2088179"/>
            <a:ext cx="4217412" cy="9253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DE327F-61C5-9E49-96F1-1D575D0FB478}"/>
              </a:ext>
            </a:extLst>
          </p:cNvPr>
          <p:cNvSpPr/>
          <p:nvPr/>
        </p:nvSpPr>
        <p:spPr>
          <a:xfrm>
            <a:off x="5399900" y="2742800"/>
            <a:ext cx="37440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cumulative distribution function observed</a:t>
            </a:r>
            <a:endParaRPr lang="en-US" sz="2400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8EEFE26-3580-6C40-B015-DF9934D3D6EB}"/>
              </a:ext>
            </a:extLst>
          </p:cNvPr>
          <p:cNvSpPr/>
          <p:nvPr/>
        </p:nvSpPr>
        <p:spPr bwMode="auto">
          <a:xfrm rot="13921073">
            <a:off x="4523351" y="2643688"/>
            <a:ext cx="769139" cy="54762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193575-64EF-A247-BE06-C0B96CCB4A47}"/>
              </a:ext>
            </a:extLst>
          </p:cNvPr>
          <p:cNvGrpSpPr/>
          <p:nvPr/>
        </p:nvGrpSpPr>
        <p:grpSpPr>
          <a:xfrm>
            <a:off x="952459" y="2933589"/>
            <a:ext cx="7509195" cy="2460460"/>
            <a:chOff x="952459" y="2933589"/>
            <a:chExt cx="7509195" cy="246046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724FFEF-DEA7-8A43-9E4C-EFAC01B9848B}"/>
                </a:ext>
              </a:extLst>
            </p:cNvPr>
            <p:cNvSpPr/>
            <p:nvPr/>
          </p:nvSpPr>
          <p:spPr bwMode="auto">
            <a:xfrm rot="16951003">
              <a:off x="908883" y="2977165"/>
              <a:ext cx="2075416" cy="1988263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A2617F-DAF8-8647-B513-B069D2D729AD}"/>
                </a:ext>
              </a:extLst>
            </p:cNvPr>
            <p:cNvSpPr/>
            <p:nvPr/>
          </p:nvSpPr>
          <p:spPr>
            <a:xfrm>
              <a:off x="2841502" y="4932384"/>
              <a:ext cx="56201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dirty="0"/>
                <a:t>can generate a </a:t>
              </a:r>
              <a:r>
                <a:rPr lang="en-US" sz="2400" dirty="0">
                  <a:solidFill>
                    <a:srgbClr val="99CC00"/>
                  </a:solidFill>
                </a:rPr>
                <a:t>p-value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755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25F029-E4BA-AC49-9B7A-0780F57F2C65}"/>
              </a:ext>
            </a:extLst>
          </p:cNvPr>
          <p:cNvSpPr txBox="1">
            <a:spLocks/>
          </p:cNvSpPr>
          <p:nvPr/>
        </p:nvSpPr>
        <p:spPr bwMode="auto">
          <a:xfrm>
            <a:off x="510209" y="4187755"/>
            <a:ext cx="8153400" cy="95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does the following sample of n=100 comes from a normality distributed population?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F3C332-76F7-6542-A1FF-0DAE3D55C628}"/>
              </a:ext>
            </a:extLst>
          </p:cNvPr>
          <p:cNvSpPr/>
          <p:nvPr/>
        </p:nvSpPr>
        <p:spPr>
          <a:xfrm>
            <a:off x="1295400" y="1524000"/>
            <a:ext cx="6934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0.16 -0.68 -0.32 -0.85  0.89 -2.28  0.63  0.41  0.15  0.74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1.30 -0.13  0.80 -0.75  0.28 -1.00  0.14 -1.38 -0.04 -0.25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-0.17  1.29  0.47 -1.23  0.21 -0.04  0.07 -0.08  0.32 -0.17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0.13 -1.94  0.78  0.19 -0.12 -0.19  0.76 -1.48 -0.01  0.20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-1.97 -0.37  3.08 -0.40  0.80  0.01  1.32 -0.47  2.29 -0.26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-1.52 -0.06 -1.02  1.06  0.60  1.15  1.92 -0.06 -0.19  0.67    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0.29  0.58  0.02  2.18 -0.04 -0.13 -0.79 -1.28 -1.41 -0.23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0.65 -0.26 -0.17 -1.53 -1.69 -1.60  0.09 -1.11  0.30  0.71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-0.88 -0.03  0.56 -3.68  2.40  0.62  0.52 -1.25  0.85 -0.09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-0.23 -1.16  0.22 -1.68  0.50 -0.35 -0.35 -0.33 -0.24  0.25</a:t>
            </a:r>
          </a:p>
        </p:txBody>
      </p:sp>
    </p:spTree>
    <p:extLst>
      <p:ext uri="{BB962C8B-B14F-4D97-AF65-F5344CB8AC3E}">
        <p14:creationId xmlns:p14="http://schemas.microsoft.com/office/powerpoint/2010/main" val="259031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250687-6302-9045-8E74-B8F75484A47E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38835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intuitively, we search for the maximum absolute distance between our data cumulative distribution function and the normal cumulative distribution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518EC-8AD0-F841-A668-72EDD3B3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828800"/>
            <a:ext cx="8623300" cy="429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7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4EF88D-31F7-5E49-BF52-B69AEFF5829E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6868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another way to represent </a:t>
            </a:r>
            <a:r>
              <a:rPr lang="en-GB" dirty="0">
                <a:solidFill>
                  <a:srgbClr val="99CC00"/>
                </a:solidFill>
              </a:rPr>
              <a:t>probability density function</a:t>
            </a:r>
            <a:r>
              <a:rPr lang="en-US" b="0" dirty="0">
                <a:latin typeface="Arial" charset="0"/>
                <a:cs typeface="Arial" charset="0"/>
              </a:rPr>
              <a:t> =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cumulative distribution function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,</a:t>
            </a:r>
            <a:r>
              <a:rPr lang="en-US" b="0" dirty="0">
                <a:latin typeface="Arial" charset="0"/>
                <a:cs typeface="Arial" charset="0"/>
              </a:rPr>
              <a:t> represents </a:t>
            </a:r>
            <a:r>
              <a:rPr lang="en-GB" b="0" dirty="0"/>
              <a:t>probability that the variable takes a value less than or equal to x</a:t>
            </a:r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1B5E2A-DA9D-024D-9EE8-9802A1F9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7" y="3276600"/>
            <a:ext cx="4066278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01876-98C9-8748-8078-3DC5E6344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977" y="3276600"/>
            <a:ext cx="406627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67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25F029-E4BA-AC49-9B7A-0780F57F2C65}"/>
              </a:ext>
            </a:extLst>
          </p:cNvPr>
          <p:cNvSpPr txBox="1">
            <a:spLocks/>
          </p:cNvSpPr>
          <p:nvPr/>
        </p:nvSpPr>
        <p:spPr bwMode="auto">
          <a:xfrm>
            <a:off x="510209" y="4187755"/>
            <a:ext cx="8153400" cy="95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does the following sample of n=100 comes from a normality distributed population?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F3C332-76F7-6542-A1FF-0DAE3D55C628}"/>
              </a:ext>
            </a:extLst>
          </p:cNvPr>
          <p:cNvSpPr/>
          <p:nvPr/>
        </p:nvSpPr>
        <p:spPr>
          <a:xfrm>
            <a:off x="1295400" y="1524000"/>
            <a:ext cx="6934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0.16 -0.68 -0.32 -0.85  0.89 -2.28  0.63  0.41  0.15  0.74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1.30 -0.13  0.80 -0.75  0.28 -1.00  0.14 -1.38 -0.04 -0.25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-0.17  1.29  0.47 -1.23  0.21 -0.04  0.07 -0.08  0.32 -0.17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0.13 -1.94  0.78  0.19 -0.12 -0.19  0.76 -1.48 -0.01  0.20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-1.97 -0.37  3.08 -0.40  0.80  0.01  1.32 -0.47  2.29 -0.26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-1.52 -0.06 -1.02  1.06  0.60  1.15  1.92 -0.06 -0.19  0.67    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0.29  0.58  0.02  2.18 -0.04 -0.13 -0.79 -1.28 -1.41 -0.23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0.65 -0.26 -0.17 -1.53 -1.69 -1.60  0.09 -1.11  0.30  0.71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-0.88 -0.03  0.56 -3.68  2.40  0.62  0.52 -1.25  0.85 -0.09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-0.23 -1.16  0.22 -1.68  0.50 -0.35 -0.35 -0.33 -0.24  0.25</a:t>
            </a:r>
          </a:p>
        </p:txBody>
      </p:sp>
    </p:spTree>
    <p:extLst>
      <p:ext uri="{BB962C8B-B14F-4D97-AF65-F5344CB8AC3E}">
        <p14:creationId xmlns:p14="http://schemas.microsoft.com/office/powerpoint/2010/main" val="359225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0A310-A271-A14F-81D7-B3660F1BE276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1. order the data: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9F9712-76B7-0A4F-89CB-B07F124DF6CD}"/>
              </a:ext>
            </a:extLst>
          </p:cNvPr>
          <p:cNvGrpSpPr/>
          <p:nvPr/>
        </p:nvGrpSpPr>
        <p:grpSpPr>
          <a:xfrm>
            <a:off x="381000" y="3200400"/>
            <a:ext cx="8153400" cy="1255068"/>
            <a:chOff x="457200" y="4343400"/>
            <a:chExt cx="8153400" cy="125506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442B584B-B69D-F848-B244-6555D2BEFD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0" y="4343400"/>
              <a:ext cx="8153400" cy="1147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0" dirty="0">
                  <a:latin typeface="Arial" charset="0"/>
                  <a:cs typeface="Arial" charset="0"/>
                </a:rPr>
                <a:t>2. compute the empirical distribution function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7C70A7-BF06-ED40-B34F-BB2FFA4FF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836" y="4724400"/>
              <a:ext cx="8062127" cy="874068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FDBB52C-474E-EB42-9137-C2152D8B7D9E}"/>
              </a:ext>
            </a:extLst>
          </p:cNvPr>
          <p:cNvSpPr/>
          <p:nvPr/>
        </p:nvSpPr>
        <p:spPr>
          <a:xfrm>
            <a:off x="1348781" y="953631"/>
            <a:ext cx="672841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-3.68 -2.28 -1.97 -1.94 -1.69 -1.68 -1.60 -1.53 -1.52 -1.48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-1.41 -1.38 -1.28 -1.25 -1.23 -1.16 -1.11 -1.02 -1.00 -0.88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-0.85 -0.79 -0.75 -0.68 -0.47 -0.40 -0.37 -0.35 -0.35 -0.33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-0.32 -0.26 -0.26 -0.25 -0.24 -0.23 -0.23 -0.19 -0.19 -0.17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-0.17 -0.17 -0.13 -0.13 -0.12 -0.09 -0.08 -0.06 -0.06 -0.04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-0.04 -0.04 -0.03 -0.01  0.01  0.02  0.07  0.09  0.13  0.14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0.15  0.16  0.19  0.20  0.21  0.22  0.25  0.28  0.29  0.30 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0.32  0.41  0.47  0.50  0.52  0.56  0.58  0.60  0.62  0.63 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0.65  0.67  0.71  0.74  0.76  0.78  0.80  0.80  0.85  0.89 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1.06  1.15  1.29  1.30  1.32  1.92 2.18   2.29  2.40  3.08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DE2BB6-F102-494F-BDB7-7A88BEA29FE2}"/>
              </a:ext>
            </a:extLst>
          </p:cNvPr>
          <p:cNvGrpSpPr/>
          <p:nvPr/>
        </p:nvGrpSpPr>
        <p:grpSpPr>
          <a:xfrm>
            <a:off x="1085849" y="4455468"/>
            <a:ext cx="6457951" cy="2246769"/>
            <a:chOff x="1085849" y="4455468"/>
            <a:chExt cx="6457951" cy="224676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DFF433-8E12-174A-8322-40BD52619682}"/>
                </a:ext>
              </a:extLst>
            </p:cNvPr>
            <p:cNvSpPr/>
            <p:nvPr/>
          </p:nvSpPr>
          <p:spPr>
            <a:xfrm>
              <a:off x="1752600" y="4455468"/>
              <a:ext cx="5791200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b="0" dirty="0">
                  <a:solidFill>
                    <a:srgbClr val="000000"/>
                  </a:solidFill>
                  <a:latin typeface="Menlo" panose="020B0609030804020204" pitchFamily="49" charset="0"/>
                </a:rPr>
                <a:t>0.01 0.02 0.03 0.04 0.05 0.06 0.07 0.08 0.09 0.10 0.11 0.12 0.13 0.14 0.15 0.16 0.17 0.18 0.19 0.20 0.21 0.22 0.23 0.24 0.25 0.26 0.27 0.28 0.29 0.30 0.31 0.32 0.33 0.34 0.35 0.36 0.37 0.38 0.39 0.40 0.41 0.42 0.43 0.44 0.45 0.46 0.47 0.48 0.49 0.50 0.51 0.52 0.53 0.54 0.55 0.56 0.57 0.58 0.59 0.60 0.61 0.62 0.63 0.64 0.65 0.66 0.67 0.68 0.69 0.70 0.71 0.72 0.73 0.74 0.75 0.76 0.77 0.78 0.79 0.80 0.81 0.82 0.83 0.84 0.85 0.86 0.87 0.88 0.89 0.90 0.91 0.92 0.93 0.94 0.95 0.96 0.97 0.98 0.99 1.00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E1E9E2-2AC3-CC42-B7F9-676042538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3477"/>
            <a:stretch/>
          </p:blipFill>
          <p:spPr>
            <a:xfrm>
              <a:off x="1085849" y="5034215"/>
              <a:ext cx="525864" cy="874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861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A13B1C3D-D028-6549-858B-E44B1A48CE04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0DC48AC-FE88-9347-8698-A5362BE3C496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448D37A-1171-0E4E-933E-13B9E9E35804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F86FA6BA-ED83-3043-BD38-7567CBD544DA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43EFA48-634A-1040-BD61-A0B3D4249359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012CFBC-E696-CF46-BF61-3E63989F9FAE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377B74C-DFE8-2C4F-A3A6-0D63EF0C393B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7D3EC5C-A487-A440-A20E-A1FAB784FD86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AE4C9B8-D9D9-014E-8B6A-BAED1DAE0B6A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65158EE-C88B-404D-803E-65C02FEFBA60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70BBFC6-7370-1A4D-B06F-C86E4FD87876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E84A27-0E36-A949-8D4A-BCDFB194A32C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D2099985-858B-F44A-BBCB-4A91393FCE1C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CADC7CD-4344-3948-8930-DF252CCC342E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846644E-5BFB-B04D-B0E7-CF842AAFA353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BBBADC6-7D64-8B40-965D-9C810CBF6F6D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2A62E553-07E7-7B49-B0E7-E1BFDA5C7939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EF44771-C667-2345-A561-F09B905307F3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65390815-5403-8541-B415-F4081CDF363E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E6177B3-6C3D-7642-A01E-FDC2C86E1E6D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0AEE714-F1C8-8040-933D-7C6473B38F75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70D16AA-C284-334A-967C-0BC232F6E470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E5D9E031-65D6-504E-BD21-A081EF3A8693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B51E899-3ECC-CE4C-9F88-59B88A9FF729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1EA5826-0B40-8745-BA58-93372B0FCB4E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2FE9BA8-EAC9-1C4F-B97F-E081A4DD683A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4D4EF99-4258-5F46-AE9A-BCB91C1F8CC3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45BF60F-180E-C448-95BD-EA038140EFEB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AEE41D78-CE67-A842-9B4F-F2C8718C60CD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8574532F-06E8-FB41-88E8-C2A33E8D52A4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EFAA096-8D30-C449-BB83-F9CC75037CEF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FABC7DA2-4F33-7A42-9DF9-1FB570107C90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FA2784F-963F-D647-85E3-39B4522D899E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CA2E6AB1-79FA-4F4D-ADA6-8049001BCFED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17038432-FB0A-BE47-B62D-D9FCA3045707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05BEC71-9604-A94D-917F-728B30D80F6B}"/>
              </a:ext>
            </a:extLst>
          </p:cNvPr>
          <p:cNvCxnSpPr>
            <a:stCxn id="77" idx="1"/>
            <a:endCxn id="7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1681337-C2FD-544B-84BA-FCFAC7C6BD0B}"/>
              </a:ext>
            </a:extLst>
          </p:cNvPr>
          <p:cNvCxnSpPr>
            <a:stCxn id="77" idx="3"/>
            <a:endCxn id="80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76AE613-88AC-4547-8A05-5622D3AEC314}"/>
              </a:ext>
            </a:extLst>
          </p:cNvPr>
          <p:cNvCxnSpPr>
            <a:cxnSpLocks/>
            <a:endCxn id="7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0E414A3-731C-0B43-B4AA-3B5F07AC1D49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2ECAA8A-9326-614D-BE11-06F266C77E14}"/>
              </a:ext>
            </a:extLst>
          </p:cNvPr>
          <p:cNvCxnSpPr>
            <a:cxnSpLocks/>
            <a:stCxn id="83" idx="0"/>
            <a:endCxn id="7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464C682-53FB-9F44-842C-14E15B063C92}"/>
              </a:ext>
            </a:extLst>
          </p:cNvPr>
          <p:cNvCxnSpPr>
            <a:cxnSpLocks/>
            <a:stCxn id="84" idx="0"/>
            <a:endCxn id="81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FF9486-71CE-E741-89B8-F0EF35462020}"/>
              </a:ext>
            </a:extLst>
          </p:cNvPr>
          <p:cNvCxnSpPr>
            <a:cxnSpLocks/>
            <a:stCxn id="80" idx="2"/>
            <a:endCxn id="101" idx="0"/>
          </p:cNvCxnSpPr>
          <p:nvPr/>
        </p:nvCxnSpPr>
        <p:spPr bwMode="auto">
          <a:xfrm flipH="1">
            <a:off x="6565902" y="922474"/>
            <a:ext cx="980977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4133861-C898-E44E-BD27-D717B1B0AF03}"/>
              </a:ext>
            </a:extLst>
          </p:cNvPr>
          <p:cNvCxnSpPr>
            <a:cxnSpLocks/>
            <a:stCxn id="80" idx="2"/>
            <a:endCxn id="103" idx="0"/>
          </p:cNvCxnSpPr>
          <p:nvPr/>
        </p:nvCxnSpPr>
        <p:spPr bwMode="auto">
          <a:xfrm>
            <a:off x="7546879" y="922474"/>
            <a:ext cx="667917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4383631-3EF5-E24C-BE4E-F99FC8AA754C}"/>
              </a:ext>
            </a:extLst>
          </p:cNvPr>
          <p:cNvCxnSpPr>
            <a:cxnSpLocks/>
            <a:stCxn id="101" idx="2"/>
            <a:endCxn id="85" idx="0"/>
          </p:cNvCxnSpPr>
          <p:nvPr/>
        </p:nvCxnSpPr>
        <p:spPr bwMode="auto">
          <a:xfrm flipH="1">
            <a:off x="4504178" y="1952355"/>
            <a:ext cx="2061724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D38FB3-C05F-C743-98CB-0F5FED6836F1}"/>
              </a:ext>
            </a:extLst>
          </p:cNvPr>
          <p:cNvCxnSpPr>
            <a:cxnSpLocks/>
            <a:stCxn id="101" idx="2"/>
            <a:endCxn id="87" idx="0"/>
          </p:cNvCxnSpPr>
          <p:nvPr/>
        </p:nvCxnSpPr>
        <p:spPr bwMode="auto">
          <a:xfrm flipH="1">
            <a:off x="5541956" y="1952355"/>
            <a:ext cx="1023946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313BAE0-D9F2-0748-B7A5-CAE8EB498FD3}"/>
              </a:ext>
            </a:extLst>
          </p:cNvPr>
          <p:cNvCxnSpPr>
            <a:cxnSpLocks/>
            <a:stCxn id="103" idx="2"/>
            <a:endCxn id="110" idx="0"/>
          </p:cNvCxnSpPr>
          <p:nvPr/>
        </p:nvCxnSpPr>
        <p:spPr bwMode="auto">
          <a:xfrm flipH="1">
            <a:off x="7774698" y="1929686"/>
            <a:ext cx="440098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D053779-8E93-3F4E-A3A8-82AF8E0FA8CB}"/>
              </a:ext>
            </a:extLst>
          </p:cNvPr>
          <p:cNvCxnSpPr>
            <a:cxnSpLocks/>
            <a:stCxn id="103" idx="2"/>
            <a:endCxn id="112" idx="0"/>
          </p:cNvCxnSpPr>
          <p:nvPr/>
        </p:nvCxnSpPr>
        <p:spPr bwMode="auto">
          <a:xfrm>
            <a:off x="8214796" y="1929686"/>
            <a:ext cx="398402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99913DC-2B5F-114B-A6FE-DF8C9FBEE692}"/>
              </a:ext>
            </a:extLst>
          </p:cNvPr>
          <p:cNvCxnSpPr>
            <a:cxnSpLocks/>
            <a:stCxn id="85" idx="2"/>
            <a:endCxn id="104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17B0232-FB66-3649-92AA-62C526E27A16}"/>
              </a:ext>
            </a:extLst>
          </p:cNvPr>
          <p:cNvCxnSpPr>
            <a:cxnSpLocks/>
            <a:stCxn id="85" idx="2"/>
            <a:endCxn id="106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A5811B-AAEC-B940-8F5F-A4CA688F545B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A76247F-EDA5-EF48-9329-934C9A53B035}"/>
              </a:ext>
            </a:extLst>
          </p:cNvPr>
          <p:cNvCxnSpPr>
            <a:cxnSpLocks/>
            <a:stCxn id="87" idx="2"/>
            <a:endCxn id="90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910BBF9-B3E4-D442-A4B0-7BC32B63DA92}"/>
              </a:ext>
            </a:extLst>
          </p:cNvPr>
          <p:cNvCxnSpPr>
            <a:cxnSpLocks/>
            <a:stCxn id="104" idx="2"/>
            <a:endCxn id="91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1EFA2D3-2ECE-E242-82E0-ACF116328C5E}"/>
              </a:ext>
            </a:extLst>
          </p:cNvPr>
          <p:cNvCxnSpPr>
            <a:cxnSpLocks/>
            <a:stCxn id="104" idx="2"/>
            <a:endCxn id="93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90C8D0A-D44F-3643-9F2A-2CCC5AA92749}"/>
              </a:ext>
            </a:extLst>
          </p:cNvPr>
          <p:cNvCxnSpPr>
            <a:cxnSpLocks/>
            <a:stCxn id="91" idx="2"/>
            <a:endCxn id="94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A42C213-B779-1D47-9F02-DA0CB23D1835}"/>
              </a:ext>
            </a:extLst>
          </p:cNvPr>
          <p:cNvCxnSpPr>
            <a:cxnSpLocks/>
            <a:stCxn id="93" idx="2"/>
            <a:endCxn id="95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9C8C3D3-B7E9-354D-B839-A1501CAA08D3}"/>
              </a:ext>
            </a:extLst>
          </p:cNvPr>
          <p:cNvCxnSpPr>
            <a:cxnSpLocks/>
            <a:stCxn id="106" idx="2"/>
            <a:endCxn id="96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5922B39-65BD-5645-ADB0-BF1CF1F8FB0B}"/>
              </a:ext>
            </a:extLst>
          </p:cNvPr>
          <p:cNvCxnSpPr>
            <a:cxnSpLocks/>
            <a:stCxn id="88" idx="2"/>
            <a:endCxn id="107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F9B4874-EBE5-4E40-8D34-32C020735460}"/>
              </a:ext>
            </a:extLst>
          </p:cNvPr>
          <p:cNvCxnSpPr>
            <a:cxnSpLocks/>
            <a:stCxn id="88" idx="2"/>
            <a:endCxn id="10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F59AEA4-1AA1-A948-A6C6-9110B689D8E9}"/>
              </a:ext>
            </a:extLst>
          </p:cNvPr>
          <p:cNvCxnSpPr>
            <a:cxnSpLocks/>
            <a:stCxn id="107" idx="2"/>
            <a:endCxn id="97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A6365DD-15C1-B649-A539-6363EA2B0D8F}"/>
              </a:ext>
            </a:extLst>
          </p:cNvPr>
          <p:cNvCxnSpPr>
            <a:cxnSpLocks/>
            <a:stCxn id="109" idx="2"/>
            <a:endCxn id="99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FA25AD8-2B1E-0145-BBB7-A1C863864667}"/>
              </a:ext>
            </a:extLst>
          </p:cNvPr>
          <p:cNvCxnSpPr>
            <a:cxnSpLocks/>
            <a:stCxn id="110" idx="2"/>
            <a:endCxn id="113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1DC2FB0-F755-3448-9826-1D8B619836C8}"/>
              </a:ext>
            </a:extLst>
          </p:cNvPr>
          <p:cNvCxnSpPr>
            <a:cxnSpLocks/>
            <a:stCxn id="110" idx="2"/>
            <a:endCxn id="115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EF13FDD-A196-D841-AAFF-5D0D506786F3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B721F6D-D7DD-AA41-92D9-FA946633CAEE}"/>
              </a:ext>
            </a:extLst>
          </p:cNvPr>
          <p:cNvCxnSpPr>
            <a:cxnSpLocks/>
            <a:stCxn id="113" idx="2"/>
            <a:endCxn id="118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8109A56-8E8C-0242-817C-0EBF14A483E7}"/>
              </a:ext>
            </a:extLst>
          </p:cNvPr>
          <p:cNvCxnSpPr>
            <a:cxnSpLocks/>
            <a:stCxn id="116" idx="2"/>
            <a:endCxn id="119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A504CDC-B759-0A48-A1C8-7DBC5E06F5B3}"/>
              </a:ext>
            </a:extLst>
          </p:cNvPr>
          <p:cNvCxnSpPr>
            <a:cxnSpLocks/>
            <a:stCxn id="118" idx="2"/>
            <a:endCxn id="120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B7578E9-8094-0345-8678-D551BBB48E19}"/>
              </a:ext>
            </a:extLst>
          </p:cNvPr>
          <p:cNvCxnSpPr>
            <a:cxnSpLocks/>
            <a:stCxn id="115" idx="2"/>
            <a:endCxn id="122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BC943F6-5CA6-F844-9094-4338F6A85E0B}"/>
              </a:ext>
            </a:extLst>
          </p:cNvPr>
          <p:cNvCxnSpPr>
            <a:cxnSpLocks/>
            <a:stCxn id="112" idx="2"/>
            <a:endCxn id="123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13CFA107-7C18-DF41-BE2E-7A69D3913BA2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808F8E66-C8AE-C74E-B23E-A064EC536EDB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6DA45D2-6A8C-F14F-B258-18F779462873}"/>
              </a:ext>
            </a:extLst>
          </p:cNvPr>
          <p:cNvCxnSpPr>
            <a:cxnSpLocks/>
            <a:stCxn id="90" idx="2"/>
            <a:endCxn id="168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EB8C24-0C23-7B48-A9DC-1C29F3DE610A}"/>
              </a:ext>
            </a:extLst>
          </p:cNvPr>
          <p:cNvCxnSpPr>
            <a:cxnSpLocks/>
            <a:stCxn id="90" idx="2"/>
            <a:endCxn id="169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5A57F356-29A4-064E-A53E-308C0B089018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E34B7CE-F38E-A648-B35F-3A6BC2684B7C}"/>
              </a:ext>
            </a:extLst>
          </p:cNvPr>
          <p:cNvCxnSpPr>
            <a:cxnSpLocks/>
            <a:stCxn id="168" idx="2"/>
            <a:endCxn id="100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F89797B-3B16-7640-8F91-7188A3C99AD0}"/>
              </a:ext>
            </a:extLst>
          </p:cNvPr>
          <p:cNvCxnSpPr>
            <a:cxnSpLocks/>
            <a:stCxn id="169" idx="2"/>
            <a:endCxn id="173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95534C1-7916-5943-9231-8E2EB11A23ED}"/>
              </a:ext>
            </a:extLst>
          </p:cNvPr>
          <p:cNvGrpSpPr/>
          <p:nvPr/>
        </p:nvGrpSpPr>
        <p:grpSpPr>
          <a:xfrm>
            <a:off x="2410956" y="278365"/>
            <a:ext cx="6733044" cy="6579635"/>
            <a:chOff x="2410956" y="278365"/>
            <a:chExt cx="6733044" cy="657963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CF7C1B-AD4F-4143-A9C4-F14EAFBA2FE3}"/>
                </a:ext>
              </a:extLst>
            </p:cNvPr>
            <p:cNvSpPr/>
            <p:nvPr/>
          </p:nvSpPr>
          <p:spPr bwMode="auto">
            <a:xfrm>
              <a:off x="3130959" y="1028745"/>
              <a:ext cx="6013041" cy="582925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3AF3ED-306E-694E-9525-6E98E32602CC}"/>
                </a:ext>
              </a:extLst>
            </p:cNvPr>
            <p:cNvSpPr/>
            <p:nvPr/>
          </p:nvSpPr>
          <p:spPr bwMode="auto">
            <a:xfrm>
              <a:off x="2410956" y="2839911"/>
              <a:ext cx="710121" cy="401808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2413B5F-22D5-DE46-8EC7-6D15FAEAA3DF}"/>
                </a:ext>
              </a:extLst>
            </p:cNvPr>
            <p:cNvSpPr/>
            <p:nvPr/>
          </p:nvSpPr>
          <p:spPr bwMode="auto">
            <a:xfrm>
              <a:off x="6429144" y="278365"/>
              <a:ext cx="2486256" cy="78843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09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0A310-A271-A14F-81D7-B3660F1BE276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3. for each observation xi from the data, compute: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(in this case, the expected distribution function is standard normal so use the normal table)</a:t>
            </a:r>
          </a:p>
          <a:p>
            <a:endParaRPr lang="en-US" b="0" dirty="0">
              <a:latin typeface="Arial" charset="0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D83E9B-3D6F-5040-992A-8EEF7958C029}"/>
              </a:ext>
            </a:extLst>
          </p:cNvPr>
          <p:cNvSpPr/>
          <p:nvPr/>
        </p:nvSpPr>
        <p:spPr>
          <a:xfrm>
            <a:off x="1828800" y="3429000"/>
            <a:ext cx="5791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0.01 0.02 0.03 0.04 0.05 0.06 0.07 0.08 0.09 0.10 0.11 0.12 0.13 0.14 0.15 0.16 0.17 0.18 0.19 0.20 0.21 0.22 0.23 0.24 0.25 0.26 0.27 0.28 0.29 0.30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0.31 0.32 0.33 0.34 0.35 0.36 0.37 0.38 0.39 0.40 0.41 0.42 0.43 0.44 0.45 0.46 0.47 0.48 0.49 0.50 0.51 0.52 0.53 0.54 0.55 0.56 0.57 0.58 0.59 0.60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0.61 0.62 0.63 0.64 0.65 0.66 0.67 0.68 0.69 0.70 0.71 0.72 0.73 0.74 0.75 0.76 0.77 0.78 0.79 0.80 0.81 0.82 0.83 0.84 0.85 0.86 0.87 0.88 0.89 0.90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0.91 0.92 0.93 0.94 0.95 0.96 0.97 0.98 0.99 1.00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0B6FF-B624-5E43-A708-652B209B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249064"/>
            <a:ext cx="2743200" cy="461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85FFA6-D10B-764A-8F13-1FDEA84A4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8" r="80556"/>
          <a:stretch/>
        </p:blipFill>
        <p:spPr>
          <a:xfrm>
            <a:off x="1219200" y="4343400"/>
            <a:ext cx="533400" cy="43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67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4FE3C-F3A0-9E4C-85D6-A6E0AA291D74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153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now we have two tables Fobs and </a:t>
            </a:r>
            <a:r>
              <a:rPr lang="en-US" b="0" dirty="0" err="1">
                <a:latin typeface="Arial" charset="0"/>
                <a:cs typeface="Arial" charset="0"/>
              </a:rPr>
              <a:t>Fexp</a:t>
            </a:r>
            <a:r>
              <a:rPr lang="en-US" b="0" dirty="0">
                <a:latin typeface="Arial" charset="0"/>
                <a:cs typeface="Arial" charset="0"/>
              </a:rPr>
              <a:t> …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4. lets compute the absolute difference between the two and find the highest value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6957E20-895C-884F-B08D-F0AA81A8ABE5}"/>
              </a:ext>
            </a:extLst>
          </p:cNvPr>
          <p:cNvSpPr/>
          <p:nvPr/>
        </p:nvSpPr>
        <p:spPr bwMode="auto">
          <a:xfrm rot="12320084">
            <a:off x="5573005" y="4064017"/>
            <a:ext cx="459248" cy="2181932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7B01A8-68B2-EB4F-8C71-FC3AEAE61099}"/>
              </a:ext>
            </a:extLst>
          </p:cNvPr>
          <p:cNvSpPr/>
          <p:nvPr/>
        </p:nvSpPr>
        <p:spPr>
          <a:xfrm>
            <a:off x="1647624" y="5724559"/>
            <a:ext cx="5620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this is the D searched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3D8873-9C62-C444-886D-57AC9A87AE0E}"/>
              </a:ext>
            </a:extLst>
          </p:cNvPr>
          <p:cNvSpPr/>
          <p:nvPr/>
        </p:nvSpPr>
        <p:spPr>
          <a:xfrm>
            <a:off x="1219200" y="2671166"/>
            <a:ext cx="6705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0.01  0.02  0.01  0.01  0.02  0.02  0.02  0.03  0.04  0.04 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0.04  0.05  0.04  0.04  0.05  0.06  0.07  0.07  0.08  0.08 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0.09  0.09  0.09  0.06 -0.04 -0.05 -0.05 -0.04 -0.03 -0.04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-0.03 -0.04 -0.03 -0.02 -0.01  0.00  0.01  0.01  0.02  0.03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0.04  0.05  0.03  0.04  0.05  0.06  0.06  0.06  0.07  0.08 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0.09  0.10  0.11  0.12  0.11  0.12  0.12  0.13  0.13  0.11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0.12  0.12  0.13  0.14  0.15  0.16  0.17  0.18  0.19  0.19 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0.18  0.12  0.11  0.10  0.11  0.10  0.08  0.09  0.08  0.09 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0.09  0.09  0.10  0.10  0.10  0.11  0.11  0.12  0.13  0.11  </a:t>
            </a:r>
          </a:p>
          <a:p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0.06  0.06  0.04  0.05  0.06 -0.02 -0.03 -0.02 -0.01  0.00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5A63BE-4232-704D-BFB8-D9CF2C2306E5}"/>
              </a:ext>
            </a:extLst>
          </p:cNvPr>
          <p:cNvSpPr/>
          <p:nvPr/>
        </p:nvSpPr>
        <p:spPr bwMode="auto">
          <a:xfrm>
            <a:off x="6361553" y="3886200"/>
            <a:ext cx="801247" cy="4572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9DAF6-1EA3-6D45-80B6-7C264F3F8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24" y="5084835"/>
            <a:ext cx="35179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2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250687-6302-9045-8E74-B8F75484A47E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we have calculated the maximum absolute distance between expected and observed distribution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518EC-8AD0-F841-A668-72EDD3B3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828800"/>
            <a:ext cx="8623300" cy="429225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6DF120-6AD8-B748-8004-841D9D4938C8}"/>
              </a:ext>
            </a:extLst>
          </p:cNvPr>
          <p:cNvSpPr/>
          <p:nvPr/>
        </p:nvSpPr>
        <p:spPr bwMode="auto">
          <a:xfrm>
            <a:off x="5791200" y="2035368"/>
            <a:ext cx="342236" cy="1165031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12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170953-893E-5545-92D7-AFA3DAE11794}"/>
              </a:ext>
            </a:extLst>
          </p:cNvPr>
          <p:cNvSpPr/>
          <p:nvPr/>
        </p:nvSpPr>
        <p:spPr>
          <a:xfrm>
            <a:off x="533400" y="381000"/>
            <a:ext cx="8077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>
                <a:solidFill>
                  <a:srgbClr val="000000"/>
                </a:solidFill>
              </a:rPr>
              <a:t>5. at 95% level the critical value is approximately given by</a:t>
            </a: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r>
              <a:rPr lang="en-US" sz="2400" b="0" dirty="0">
                <a:solidFill>
                  <a:srgbClr val="000000"/>
                </a:solidFill>
              </a:rPr>
              <a:t>we have a sample size of n = 100 so </a:t>
            </a:r>
            <a:r>
              <a:rPr lang="en-US" sz="2400" b="0" dirty="0" err="1">
                <a:solidFill>
                  <a:srgbClr val="000000"/>
                </a:solidFill>
              </a:rPr>
              <a:t>Dcrit</a:t>
            </a:r>
            <a:r>
              <a:rPr lang="en-US" sz="2400" b="0" dirty="0">
                <a:solidFill>
                  <a:srgbClr val="000000"/>
                </a:solidFill>
              </a:rPr>
              <a:t> = 0.136</a:t>
            </a: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and 0.19 &gt; </a:t>
            </a:r>
            <a:r>
              <a:rPr lang="en-US" sz="2400" dirty="0">
                <a:solidFill>
                  <a:srgbClr val="99CC00"/>
                </a:solidFill>
              </a:rPr>
              <a:t>0.136</a:t>
            </a:r>
            <a:endParaRPr lang="en-US" sz="2400" b="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26DF16-909C-F64A-A546-6ADF1F46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90" y="1368425"/>
            <a:ext cx="3838419" cy="15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79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D86934-4353-014B-B2A0-66F2019D9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" r="4647" b="1316"/>
          <a:stretch/>
        </p:blipFill>
        <p:spPr>
          <a:xfrm>
            <a:off x="4876800" y="14068"/>
            <a:ext cx="4267200" cy="68907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728974-7C47-F540-8AA3-A00409243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71600"/>
            <a:ext cx="3838419" cy="153035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CD42D09-F18A-AB46-AD72-3ABAC50E9763}"/>
              </a:ext>
            </a:extLst>
          </p:cNvPr>
          <p:cNvSpPr/>
          <p:nvPr/>
        </p:nvSpPr>
        <p:spPr bwMode="auto">
          <a:xfrm>
            <a:off x="6324600" y="6324600"/>
            <a:ext cx="609601" cy="6858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EDEC9C-0DF7-7946-ADE1-94DB6BDD9F7B}"/>
              </a:ext>
            </a:extLst>
          </p:cNvPr>
          <p:cNvSpPr txBox="1">
            <a:spLocks/>
          </p:cNvSpPr>
          <p:nvPr/>
        </p:nvSpPr>
        <p:spPr bwMode="auto">
          <a:xfrm>
            <a:off x="1172" y="3678197"/>
            <a:ext cx="9144000" cy="180376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rgbClr val="FFFFFF"/>
                </a:solidFill>
              </a:rPr>
              <a:t>there is a plethora of </a:t>
            </a:r>
            <a:r>
              <a:rPr lang="en-US" sz="3600" dirty="0">
                <a:solidFill>
                  <a:srgbClr val="99CC00"/>
                </a:solidFill>
              </a:rPr>
              <a:t>tables / sampling distributions </a:t>
            </a:r>
            <a:r>
              <a:rPr lang="en-US" sz="3600" b="0" dirty="0">
                <a:solidFill>
                  <a:srgbClr val="FFFFFF"/>
                </a:solidFill>
              </a:rPr>
              <a:t>that are established and are the basis of all statistic tests</a:t>
            </a:r>
            <a:endParaRPr lang="en-US" sz="36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394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8FA364-254F-294B-B042-3965466C190C}"/>
              </a:ext>
            </a:extLst>
          </p:cNvPr>
          <p:cNvSpPr/>
          <p:nvPr/>
        </p:nvSpPr>
        <p:spPr>
          <a:xfrm>
            <a:off x="533400" y="1295400"/>
            <a:ext cx="838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so 0.19 &gt; </a:t>
            </a:r>
            <a:r>
              <a:rPr lang="en-US" sz="2400" dirty="0">
                <a:solidFill>
                  <a:srgbClr val="99CC00"/>
                </a:solidFill>
              </a:rPr>
              <a:t>0.136</a:t>
            </a:r>
            <a:r>
              <a:rPr lang="en-US" sz="2400" b="0" dirty="0">
                <a:solidFill>
                  <a:srgbClr val="000000"/>
                </a:solidFill>
              </a:rPr>
              <a:t> so null hypothesis rejected</a:t>
            </a:r>
          </a:p>
          <a:p>
            <a:endParaRPr lang="en-US" sz="2400" dirty="0">
              <a:solidFill>
                <a:srgbClr val="99CC00"/>
              </a:solidFill>
            </a:endParaRPr>
          </a:p>
          <a:p>
            <a:r>
              <a:rPr lang="en-US" sz="2400" dirty="0">
                <a:solidFill>
                  <a:srgbClr val="99CC00"/>
                </a:solidFill>
              </a:rPr>
              <a:t>H0: the samples come from a normal distribution</a:t>
            </a:r>
          </a:p>
          <a:p>
            <a:endParaRPr lang="en-US" sz="2400" dirty="0">
              <a:solidFill>
                <a:srgbClr val="99CC00"/>
              </a:solidFill>
            </a:endParaRPr>
          </a:p>
          <a:p>
            <a:r>
              <a:rPr lang="en-US" sz="2400" b="0" dirty="0"/>
              <a:t>conclusion: data </a:t>
            </a:r>
            <a:r>
              <a:rPr lang="en-US" sz="2400" dirty="0">
                <a:solidFill>
                  <a:srgbClr val="FF9900"/>
                </a:solidFill>
              </a:rPr>
              <a:t>not following </a:t>
            </a:r>
            <a:r>
              <a:rPr lang="en-US" sz="2400" b="0" dirty="0"/>
              <a:t>a normal distribution</a:t>
            </a:r>
          </a:p>
          <a:p>
            <a:endParaRPr lang="en-US" sz="2400" b="0" dirty="0">
              <a:solidFill>
                <a:srgbClr val="99CC00"/>
              </a:solidFill>
            </a:endParaRPr>
          </a:p>
          <a:p>
            <a:endParaRPr lang="en-US" sz="2400" b="0" dirty="0">
              <a:solidFill>
                <a:srgbClr val="99CC00"/>
              </a:solidFill>
            </a:endParaRPr>
          </a:p>
          <a:p>
            <a:r>
              <a:rPr lang="en-US" sz="2400" b="0" dirty="0">
                <a:solidFill>
                  <a:srgbClr val="99CC00"/>
                </a:solidFill>
              </a:rPr>
              <a:t> </a:t>
            </a:r>
            <a:endParaRPr lang="en-US" sz="240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367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8FA364-254F-294B-B042-3965466C190C}"/>
              </a:ext>
            </a:extLst>
          </p:cNvPr>
          <p:cNvSpPr/>
          <p:nvPr/>
        </p:nvSpPr>
        <p:spPr>
          <a:xfrm>
            <a:off x="533400" y="1295400"/>
            <a:ext cx="8077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/>
              <a:t>what if </a:t>
            </a:r>
            <a:r>
              <a:rPr lang="en-US" sz="2400" b="0" dirty="0" err="1"/>
              <a:t>Dn</a:t>
            </a:r>
            <a:r>
              <a:rPr lang="en-US" sz="2400" b="0" dirty="0"/>
              <a:t> &lt; </a:t>
            </a:r>
            <a:r>
              <a:rPr lang="en-US" sz="2400" b="0" dirty="0" err="1"/>
              <a:t>Dcrit</a:t>
            </a:r>
            <a:r>
              <a:rPr lang="en-US" sz="2400" b="0" dirty="0"/>
              <a:t>?  </a:t>
            </a:r>
          </a:p>
          <a:p>
            <a:endParaRPr lang="en-US" sz="2400" b="0" dirty="0"/>
          </a:p>
          <a:p>
            <a:r>
              <a:rPr lang="en-US" sz="2400" b="0" dirty="0"/>
              <a:t>here is a tricky bit … remember lecture on hypothesis testing, we cannot prove that two things are equal so we are going to </a:t>
            </a:r>
            <a:r>
              <a:rPr lang="en-US" sz="2400" dirty="0">
                <a:solidFill>
                  <a:srgbClr val="99CC00"/>
                </a:solidFill>
              </a:rPr>
              <a:t>assume</a:t>
            </a:r>
            <a:r>
              <a:rPr lang="en-US" sz="2400" b="0" dirty="0"/>
              <a:t> that the normality is met</a:t>
            </a:r>
          </a:p>
          <a:p>
            <a:endParaRPr lang="en-US" sz="2400" b="0" dirty="0"/>
          </a:p>
          <a:p>
            <a:r>
              <a:rPr lang="en-US" sz="2400" b="0" dirty="0"/>
              <a:t>which is why we call this </a:t>
            </a:r>
            <a:r>
              <a:rPr lang="en-US" sz="2400" dirty="0">
                <a:solidFill>
                  <a:srgbClr val="99CC00"/>
                </a:solidFill>
              </a:rPr>
              <a:t>assumption of normality</a:t>
            </a:r>
          </a:p>
          <a:p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76127-0A46-5041-9734-3812A79C4B9A}"/>
              </a:ext>
            </a:extLst>
          </p:cNvPr>
          <p:cNvSpPr/>
          <p:nvPr/>
        </p:nvSpPr>
        <p:spPr>
          <a:xfrm>
            <a:off x="531223" y="5791200"/>
            <a:ext cx="8612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more example on GitHub repository or at </a:t>
            </a:r>
          </a:p>
          <a:p>
            <a:pPr algn="r"/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www.real-statistics.com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/tests-normality-and-symmetry/statistical-tests-normality-symmetry/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kolmogorov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smirnov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-test/</a:t>
            </a:r>
          </a:p>
        </p:txBody>
      </p:sp>
    </p:spTree>
    <p:extLst>
      <p:ext uri="{BB962C8B-B14F-4D97-AF65-F5344CB8AC3E}">
        <p14:creationId xmlns:p14="http://schemas.microsoft.com/office/powerpoint/2010/main" val="1857340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762000" y="733215"/>
            <a:ext cx="7942847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y &lt;-c(</a:t>
            </a:r>
            <a:r>
              <a:rPr lang="en-GB" sz="1000" b="0" dirty="0">
                <a:solidFill>
                  <a:srgbClr val="000000"/>
                </a:solidFill>
                <a:latin typeface="Courier" pitchFamily="2" charset="0"/>
              </a:rPr>
              <a:t>0.16,-0.68,-0.32,-0.85,0.89,-2.28,0.63,0.41,0.15,0.74,1.30,-0.13,0.80,-0.75,0.28,-1.00,0.14,-1.38,-0.04,-0.25,-0.17,1.29,0.47,-1.23,0.21,-0.04,0.07,-0.08,0.32,-0.17,0.13,-1.94,0.78,0.19,-0.12,-0.19,0.76,-1.48,-0.01,0.20,-1.97,-0.37,3.08,-0.40,0.80,0.01,1.32,-0.47,2.29,-0.26,-1.52,-0.06,-1.02,1.06,0.60,1.15,1.92,-0.06,-0.19,0.67,0.29,0.58,0.02,2.18,-0.04,-0.13,-0.79,-1.28,-1.41,-0.23,0.65,-0.26,-0.17,-1.53,-1.69,-1.60,0.09,-1.11,0.30,0.71,-0.88,-0.03,0.56,-3.68,2.40,0.62,0.52,-1.25,0.85,-0.09,-0.23,-1.16,0.22,-1.68,0.50,-0.35,-0.35,-0.33,-0.24,0.25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X &lt;- 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rnorm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(100)</a:t>
            </a:r>
          </a:p>
          <a:p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ks.test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X,y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2000" b="0" dirty="0">
                <a:solidFill>
                  <a:srgbClr val="99CC00"/>
                </a:solidFill>
                <a:latin typeface="Courier" pitchFamily="2" charset="0"/>
              </a:rPr>
              <a:t>Two-sample Kolmogorov-Smirnov test</a:t>
            </a:r>
          </a:p>
          <a:p>
            <a:br>
              <a:rPr lang="en-GB" sz="2000" b="0" dirty="0">
                <a:solidFill>
                  <a:srgbClr val="99CC00"/>
                </a:solidFill>
                <a:latin typeface="Courier" pitchFamily="2" charset="0"/>
              </a:rPr>
            </a:br>
            <a:endParaRPr lang="en-GB" sz="2000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000" b="0" dirty="0">
                <a:solidFill>
                  <a:srgbClr val="99CC00"/>
                </a:solidFill>
                <a:latin typeface="Courier" pitchFamily="2" charset="0"/>
              </a:rPr>
              <a:t>data:  X and y</a:t>
            </a:r>
          </a:p>
          <a:p>
            <a:r>
              <a:rPr lang="en-GB" sz="2000" b="0" dirty="0">
                <a:solidFill>
                  <a:srgbClr val="99CC00"/>
                </a:solidFill>
                <a:latin typeface="Courier" pitchFamily="2" charset="0"/>
              </a:rPr>
              <a:t>D = 0.19, p-value = 0.05410262</a:t>
            </a:r>
          </a:p>
          <a:p>
            <a:r>
              <a:rPr lang="en-GB" sz="2000" b="0" dirty="0">
                <a:solidFill>
                  <a:srgbClr val="99CC00"/>
                </a:solidFill>
                <a:latin typeface="Courier" pitchFamily="2" charset="0"/>
              </a:rPr>
              <a:t>alternative hypothesis: two-sided</a:t>
            </a:r>
          </a:p>
          <a:p>
            <a:endParaRPr lang="en-GB" sz="2000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#note that if you run the code you will have different D (because of the random 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rnorm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 generation) but likely that your 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pvalue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 will always be above 0.05</a:t>
            </a: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051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Kolmogorov-Smirnov works well with </a:t>
            </a:r>
            <a:r>
              <a:rPr lang="en-US" sz="2400" dirty="0">
                <a:solidFill>
                  <a:srgbClr val="99CC00"/>
                </a:solidFill>
              </a:rPr>
              <a:t>sample size &gt; 50 </a:t>
            </a:r>
            <a:r>
              <a:rPr lang="en-US" sz="2400" b="0" dirty="0">
                <a:solidFill>
                  <a:srgbClr val="000000"/>
                </a:solidFill>
              </a:rPr>
              <a:t>but when the sample is smaller Shapiro-Wilks works best </a:t>
            </a:r>
            <a:endParaRPr lang="en-US" sz="240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223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7BC125-AC78-9249-B88E-2F8B83C33882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Shapiro-Wilks test</a:t>
            </a: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EA0EA727-246A-9D4B-BD77-0870E945F6EA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C884CCD-177B-8043-B4A1-18C47C66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20DDF04-43E2-6C47-8CD1-706CBA333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E327F-61C5-9E49-96F1-1D575D0FB478}"/>
              </a:ext>
            </a:extLst>
          </p:cNvPr>
          <p:cNvSpPr/>
          <p:nvPr/>
        </p:nvSpPr>
        <p:spPr>
          <a:xfrm>
            <a:off x="4150488" y="1648020"/>
            <a:ext cx="37440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x(i) is the </a:t>
            </a:r>
            <a:r>
              <a:rPr lang="en-US" sz="2400" dirty="0" err="1">
                <a:solidFill>
                  <a:srgbClr val="99CC00"/>
                </a:solidFill>
              </a:rPr>
              <a:t>ith</a:t>
            </a:r>
            <a:r>
              <a:rPr lang="en-US" sz="2400" dirty="0">
                <a:solidFill>
                  <a:srgbClr val="99CC00"/>
                </a:solidFill>
              </a:rPr>
              <a:t> order statistic 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8EEFE26-3580-6C40-B015-DF9934D3D6EB}"/>
              </a:ext>
            </a:extLst>
          </p:cNvPr>
          <p:cNvSpPr/>
          <p:nvPr/>
        </p:nvSpPr>
        <p:spPr bwMode="auto">
          <a:xfrm rot="693774">
            <a:off x="3272258" y="1935641"/>
            <a:ext cx="769139" cy="54762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193575-64EF-A247-BE06-C0B96CCB4A47}"/>
              </a:ext>
            </a:extLst>
          </p:cNvPr>
          <p:cNvGrpSpPr/>
          <p:nvPr/>
        </p:nvGrpSpPr>
        <p:grpSpPr>
          <a:xfrm>
            <a:off x="391107" y="3352800"/>
            <a:ext cx="5620152" cy="3349188"/>
            <a:chOff x="546961" y="2560353"/>
            <a:chExt cx="5620152" cy="3349188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724FFEF-DEA7-8A43-9E4C-EFAC01B9848B}"/>
                </a:ext>
              </a:extLst>
            </p:cNvPr>
            <p:cNvSpPr/>
            <p:nvPr/>
          </p:nvSpPr>
          <p:spPr bwMode="auto">
            <a:xfrm rot="16951003">
              <a:off x="519349" y="2849695"/>
              <a:ext cx="2641550" cy="2062866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A2617F-DAF8-8647-B513-B069D2D729AD}"/>
                </a:ext>
              </a:extLst>
            </p:cNvPr>
            <p:cNvSpPr/>
            <p:nvPr/>
          </p:nvSpPr>
          <p:spPr>
            <a:xfrm>
              <a:off x="546961" y="5447876"/>
              <a:ext cx="56201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dirty="0"/>
                <a:t>can generate a </a:t>
              </a:r>
              <a:r>
                <a:rPr lang="en-US" sz="2400" dirty="0">
                  <a:solidFill>
                    <a:srgbClr val="99CC00"/>
                  </a:solidFill>
                </a:rPr>
                <a:t>p-value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25E67FE-1E3F-584F-B116-452916433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49"/>
          <a:stretch/>
        </p:blipFill>
        <p:spPr>
          <a:xfrm>
            <a:off x="742447" y="2058135"/>
            <a:ext cx="3219953" cy="125075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A44A557-E084-B24E-B440-7F8C51827A43}"/>
              </a:ext>
            </a:extLst>
          </p:cNvPr>
          <p:cNvGrpSpPr/>
          <p:nvPr/>
        </p:nvGrpSpPr>
        <p:grpSpPr>
          <a:xfrm>
            <a:off x="2362362" y="2722141"/>
            <a:ext cx="6286500" cy="3072145"/>
            <a:chOff x="2362362" y="2722141"/>
            <a:chExt cx="6286500" cy="307214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2E1AD1A-B56C-C441-9096-99E5526B7545}"/>
                </a:ext>
              </a:extLst>
            </p:cNvPr>
            <p:cNvSpPr/>
            <p:nvPr/>
          </p:nvSpPr>
          <p:spPr>
            <a:xfrm>
              <a:off x="3522791" y="4316958"/>
              <a:ext cx="5079889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9CC00"/>
                  </a:solidFill>
                </a:rPr>
                <a:t>m1, ..., </a:t>
              </a:r>
              <a:r>
                <a:rPr lang="en-US" dirty="0" err="1">
                  <a:solidFill>
                    <a:srgbClr val="99CC00"/>
                  </a:solidFill>
                </a:rPr>
                <a:t>mn</a:t>
              </a:r>
              <a:r>
                <a:rPr lang="en-US" dirty="0">
                  <a:solidFill>
                    <a:srgbClr val="99CC00"/>
                  </a:solidFill>
                </a:rPr>
                <a:t> </a:t>
              </a:r>
              <a:r>
                <a:rPr lang="en-US" b="0" dirty="0"/>
                <a:t>are the expected values of the order</a:t>
              </a:r>
            </a:p>
            <a:p>
              <a:r>
                <a:rPr lang="en-US" b="0" dirty="0"/>
                <a:t>statistics of independent and identically</a:t>
              </a:r>
            </a:p>
            <a:p>
              <a:r>
                <a:rPr lang="en-US" b="0" dirty="0"/>
                <a:t>distributed random variables sampled from the</a:t>
              </a:r>
            </a:p>
            <a:p>
              <a:r>
                <a:rPr lang="en-US" b="0" dirty="0"/>
                <a:t>standard normal distribution, and </a:t>
              </a:r>
              <a:r>
                <a:rPr lang="en-US" dirty="0">
                  <a:solidFill>
                    <a:srgbClr val="99CC00"/>
                  </a:solidFill>
                </a:rPr>
                <a:t>V </a:t>
              </a:r>
              <a:r>
                <a:rPr lang="en-US" b="0" dirty="0"/>
                <a:t>is the</a:t>
              </a:r>
            </a:p>
            <a:p>
              <a:r>
                <a:rPr lang="en-US" b="0" dirty="0"/>
                <a:t>covariance matrix of those order statistics.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412B7A-67E5-A047-9548-503F506B8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2362" y="3452506"/>
              <a:ext cx="6286500" cy="685800"/>
            </a:xfrm>
            <a:prstGeom prst="rect">
              <a:avLst/>
            </a:prstGeom>
          </p:spPr>
        </p:pic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D86993A-AA1C-0C4E-AE27-0396ED37E0BA}"/>
                </a:ext>
              </a:extLst>
            </p:cNvPr>
            <p:cNvSpPr/>
            <p:nvPr/>
          </p:nvSpPr>
          <p:spPr bwMode="auto">
            <a:xfrm rot="1427686" flipH="1">
              <a:off x="2845735" y="2722141"/>
              <a:ext cx="663925" cy="756801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557437C-EB6F-A846-A08F-521069DDB1F9}"/>
              </a:ext>
            </a:extLst>
          </p:cNvPr>
          <p:cNvSpPr/>
          <p:nvPr/>
        </p:nvSpPr>
        <p:spPr>
          <a:xfrm>
            <a:off x="4321320" y="2733445"/>
            <a:ext cx="4822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SS (sum of squared difference)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911BCCB-D8C9-3248-89F7-0BBF9BF1E223}"/>
              </a:ext>
            </a:extLst>
          </p:cNvPr>
          <p:cNvSpPr/>
          <p:nvPr/>
        </p:nvSpPr>
        <p:spPr bwMode="auto">
          <a:xfrm rot="693774" flipH="1" flipV="1">
            <a:off x="3912058" y="3020015"/>
            <a:ext cx="496913" cy="15635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43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A13B1C3D-D028-6549-858B-E44B1A48CE04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0DC48AC-FE88-9347-8698-A5362BE3C496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448D37A-1171-0E4E-933E-13B9E9E35804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F86FA6BA-ED83-3043-BD38-7567CBD544DA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43EFA48-634A-1040-BD61-A0B3D4249359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012CFBC-E696-CF46-BF61-3E63989F9FAE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377B74C-DFE8-2C4F-A3A6-0D63EF0C393B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7D3EC5C-A487-A440-A20E-A1FAB784FD86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AE4C9B8-D9D9-014E-8B6A-BAED1DAE0B6A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65158EE-C88B-404D-803E-65C02FEFBA60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70BBFC6-7370-1A4D-B06F-C86E4FD87876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E84A27-0E36-A949-8D4A-BCDFB194A32C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D2099985-858B-F44A-BBCB-4A91393FCE1C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CADC7CD-4344-3948-8930-DF252CCC342E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846644E-5BFB-B04D-B0E7-CF842AAFA353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BBBADC6-7D64-8B40-965D-9C810CBF6F6D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2A62E553-07E7-7B49-B0E7-E1BFDA5C7939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EF44771-C667-2345-A561-F09B905307F3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65390815-5403-8541-B415-F4081CDF363E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E6177B3-6C3D-7642-A01E-FDC2C86E1E6D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0AEE714-F1C8-8040-933D-7C6473B38F75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70D16AA-C284-334A-967C-0BC232F6E470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E5D9E031-65D6-504E-BD21-A081EF3A8693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B51E899-3ECC-CE4C-9F88-59B88A9FF729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1EA5826-0B40-8745-BA58-93372B0FCB4E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2FE9BA8-EAC9-1C4F-B97F-E081A4DD683A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4D4EF99-4258-5F46-AE9A-BCB91C1F8CC3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45BF60F-180E-C448-95BD-EA038140EFEB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AEE41D78-CE67-A842-9B4F-F2C8718C60CD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8574532F-06E8-FB41-88E8-C2A33E8D52A4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EFAA096-8D30-C449-BB83-F9CC75037CEF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FABC7DA2-4F33-7A42-9DF9-1FB570107C90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FA2784F-963F-D647-85E3-39B4522D899E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CA2E6AB1-79FA-4F4D-ADA6-8049001BCFED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17038432-FB0A-BE47-B62D-D9FCA3045707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05BEC71-9604-A94D-917F-728B30D80F6B}"/>
              </a:ext>
            </a:extLst>
          </p:cNvPr>
          <p:cNvCxnSpPr>
            <a:stCxn id="77" idx="1"/>
            <a:endCxn id="7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1681337-C2FD-544B-84BA-FCFAC7C6BD0B}"/>
              </a:ext>
            </a:extLst>
          </p:cNvPr>
          <p:cNvCxnSpPr>
            <a:stCxn id="77" idx="3"/>
            <a:endCxn id="80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76AE613-88AC-4547-8A05-5622D3AEC314}"/>
              </a:ext>
            </a:extLst>
          </p:cNvPr>
          <p:cNvCxnSpPr>
            <a:cxnSpLocks/>
            <a:endCxn id="7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0E414A3-731C-0B43-B4AA-3B5F07AC1D49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2ECAA8A-9326-614D-BE11-06F266C77E14}"/>
              </a:ext>
            </a:extLst>
          </p:cNvPr>
          <p:cNvCxnSpPr>
            <a:cxnSpLocks/>
            <a:stCxn id="83" idx="0"/>
            <a:endCxn id="7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464C682-53FB-9F44-842C-14E15B063C92}"/>
              </a:ext>
            </a:extLst>
          </p:cNvPr>
          <p:cNvCxnSpPr>
            <a:cxnSpLocks/>
            <a:stCxn id="84" idx="0"/>
            <a:endCxn id="81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FF9486-71CE-E741-89B8-F0EF35462020}"/>
              </a:ext>
            </a:extLst>
          </p:cNvPr>
          <p:cNvCxnSpPr>
            <a:cxnSpLocks/>
            <a:stCxn id="80" idx="2"/>
            <a:endCxn id="101" idx="0"/>
          </p:cNvCxnSpPr>
          <p:nvPr/>
        </p:nvCxnSpPr>
        <p:spPr bwMode="auto">
          <a:xfrm flipH="1">
            <a:off x="6565902" y="922474"/>
            <a:ext cx="980977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4133861-C898-E44E-BD27-D717B1B0AF03}"/>
              </a:ext>
            </a:extLst>
          </p:cNvPr>
          <p:cNvCxnSpPr>
            <a:cxnSpLocks/>
            <a:stCxn id="80" idx="2"/>
            <a:endCxn id="103" idx="0"/>
          </p:cNvCxnSpPr>
          <p:nvPr/>
        </p:nvCxnSpPr>
        <p:spPr bwMode="auto">
          <a:xfrm>
            <a:off x="7546879" y="922474"/>
            <a:ext cx="667917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4383631-3EF5-E24C-BE4E-F99FC8AA754C}"/>
              </a:ext>
            </a:extLst>
          </p:cNvPr>
          <p:cNvCxnSpPr>
            <a:cxnSpLocks/>
            <a:stCxn id="101" idx="2"/>
            <a:endCxn id="85" idx="0"/>
          </p:cNvCxnSpPr>
          <p:nvPr/>
        </p:nvCxnSpPr>
        <p:spPr bwMode="auto">
          <a:xfrm flipH="1">
            <a:off x="4504178" y="1952355"/>
            <a:ext cx="2061724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D38FB3-C05F-C743-98CB-0F5FED6836F1}"/>
              </a:ext>
            </a:extLst>
          </p:cNvPr>
          <p:cNvCxnSpPr>
            <a:cxnSpLocks/>
            <a:stCxn id="101" idx="2"/>
            <a:endCxn id="87" idx="0"/>
          </p:cNvCxnSpPr>
          <p:nvPr/>
        </p:nvCxnSpPr>
        <p:spPr bwMode="auto">
          <a:xfrm flipH="1">
            <a:off x="5541956" y="1952355"/>
            <a:ext cx="1023946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313BAE0-D9F2-0748-B7A5-CAE8EB498FD3}"/>
              </a:ext>
            </a:extLst>
          </p:cNvPr>
          <p:cNvCxnSpPr>
            <a:cxnSpLocks/>
            <a:stCxn id="103" idx="2"/>
            <a:endCxn id="110" idx="0"/>
          </p:cNvCxnSpPr>
          <p:nvPr/>
        </p:nvCxnSpPr>
        <p:spPr bwMode="auto">
          <a:xfrm flipH="1">
            <a:off x="7774698" y="1929686"/>
            <a:ext cx="440098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D053779-8E93-3F4E-A3A8-82AF8E0FA8CB}"/>
              </a:ext>
            </a:extLst>
          </p:cNvPr>
          <p:cNvCxnSpPr>
            <a:cxnSpLocks/>
            <a:stCxn id="103" idx="2"/>
            <a:endCxn id="112" idx="0"/>
          </p:cNvCxnSpPr>
          <p:nvPr/>
        </p:nvCxnSpPr>
        <p:spPr bwMode="auto">
          <a:xfrm>
            <a:off x="8214796" y="1929686"/>
            <a:ext cx="398402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99913DC-2B5F-114B-A6FE-DF8C9FBEE692}"/>
              </a:ext>
            </a:extLst>
          </p:cNvPr>
          <p:cNvCxnSpPr>
            <a:cxnSpLocks/>
            <a:stCxn id="85" idx="2"/>
            <a:endCxn id="104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17B0232-FB66-3649-92AA-62C526E27A16}"/>
              </a:ext>
            </a:extLst>
          </p:cNvPr>
          <p:cNvCxnSpPr>
            <a:cxnSpLocks/>
            <a:stCxn id="85" idx="2"/>
            <a:endCxn id="106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A5811B-AAEC-B940-8F5F-A4CA688F545B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A76247F-EDA5-EF48-9329-934C9A53B035}"/>
              </a:ext>
            </a:extLst>
          </p:cNvPr>
          <p:cNvCxnSpPr>
            <a:cxnSpLocks/>
            <a:stCxn id="87" idx="2"/>
            <a:endCxn id="90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910BBF9-B3E4-D442-A4B0-7BC32B63DA92}"/>
              </a:ext>
            </a:extLst>
          </p:cNvPr>
          <p:cNvCxnSpPr>
            <a:cxnSpLocks/>
            <a:stCxn id="104" idx="2"/>
            <a:endCxn id="91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1EFA2D3-2ECE-E242-82E0-ACF116328C5E}"/>
              </a:ext>
            </a:extLst>
          </p:cNvPr>
          <p:cNvCxnSpPr>
            <a:cxnSpLocks/>
            <a:stCxn id="104" idx="2"/>
            <a:endCxn id="93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90C8D0A-D44F-3643-9F2A-2CCC5AA92749}"/>
              </a:ext>
            </a:extLst>
          </p:cNvPr>
          <p:cNvCxnSpPr>
            <a:cxnSpLocks/>
            <a:stCxn id="91" idx="2"/>
            <a:endCxn id="94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A42C213-B779-1D47-9F02-DA0CB23D1835}"/>
              </a:ext>
            </a:extLst>
          </p:cNvPr>
          <p:cNvCxnSpPr>
            <a:cxnSpLocks/>
            <a:stCxn id="93" idx="2"/>
            <a:endCxn id="95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9C8C3D3-B7E9-354D-B839-A1501CAA08D3}"/>
              </a:ext>
            </a:extLst>
          </p:cNvPr>
          <p:cNvCxnSpPr>
            <a:cxnSpLocks/>
            <a:stCxn id="106" idx="2"/>
            <a:endCxn id="96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5922B39-65BD-5645-ADB0-BF1CF1F8FB0B}"/>
              </a:ext>
            </a:extLst>
          </p:cNvPr>
          <p:cNvCxnSpPr>
            <a:cxnSpLocks/>
            <a:stCxn id="88" idx="2"/>
            <a:endCxn id="107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F9B4874-EBE5-4E40-8D34-32C020735460}"/>
              </a:ext>
            </a:extLst>
          </p:cNvPr>
          <p:cNvCxnSpPr>
            <a:cxnSpLocks/>
            <a:stCxn id="88" idx="2"/>
            <a:endCxn id="10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F59AEA4-1AA1-A948-A6C6-9110B689D8E9}"/>
              </a:ext>
            </a:extLst>
          </p:cNvPr>
          <p:cNvCxnSpPr>
            <a:cxnSpLocks/>
            <a:stCxn id="107" idx="2"/>
            <a:endCxn id="97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A6365DD-15C1-B649-A539-6363EA2B0D8F}"/>
              </a:ext>
            </a:extLst>
          </p:cNvPr>
          <p:cNvCxnSpPr>
            <a:cxnSpLocks/>
            <a:stCxn id="109" idx="2"/>
            <a:endCxn id="99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FA25AD8-2B1E-0145-BBB7-A1C863864667}"/>
              </a:ext>
            </a:extLst>
          </p:cNvPr>
          <p:cNvCxnSpPr>
            <a:cxnSpLocks/>
            <a:stCxn id="110" idx="2"/>
            <a:endCxn id="113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1DC2FB0-F755-3448-9826-1D8B619836C8}"/>
              </a:ext>
            </a:extLst>
          </p:cNvPr>
          <p:cNvCxnSpPr>
            <a:cxnSpLocks/>
            <a:stCxn id="110" idx="2"/>
            <a:endCxn id="115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EF13FDD-A196-D841-AAFF-5D0D506786F3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B721F6D-D7DD-AA41-92D9-FA946633CAEE}"/>
              </a:ext>
            </a:extLst>
          </p:cNvPr>
          <p:cNvCxnSpPr>
            <a:cxnSpLocks/>
            <a:stCxn id="113" idx="2"/>
            <a:endCxn id="118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8109A56-8E8C-0242-817C-0EBF14A483E7}"/>
              </a:ext>
            </a:extLst>
          </p:cNvPr>
          <p:cNvCxnSpPr>
            <a:cxnSpLocks/>
            <a:stCxn id="116" idx="2"/>
            <a:endCxn id="119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A504CDC-B759-0A48-A1C8-7DBC5E06F5B3}"/>
              </a:ext>
            </a:extLst>
          </p:cNvPr>
          <p:cNvCxnSpPr>
            <a:cxnSpLocks/>
            <a:stCxn id="118" idx="2"/>
            <a:endCxn id="120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B7578E9-8094-0345-8678-D551BBB48E19}"/>
              </a:ext>
            </a:extLst>
          </p:cNvPr>
          <p:cNvCxnSpPr>
            <a:cxnSpLocks/>
            <a:stCxn id="115" idx="2"/>
            <a:endCxn id="122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BC943F6-5CA6-F844-9094-4338F6A85E0B}"/>
              </a:ext>
            </a:extLst>
          </p:cNvPr>
          <p:cNvCxnSpPr>
            <a:cxnSpLocks/>
            <a:stCxn id="112" idx="2"/>
            <a:endCxn id="123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13CFA107-7C18-DF41-BE2E-7A69D3913BA2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808F8E66-C8AE-C74E-B23E-A064EC536EDB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6DA45D2-6A8C-F14F-B258-18F779462873}"/>
              </a:ext>
            </a:extLst>
          </p:cNvPr>
          <p:cNvCxnSpPr>
            <a:cxnSpLocks/>
            <a:stCxn id="90" idx="2"/>
            <a:endCxn id="168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EB8C24-0C23-7B48-A9DC-1C29F3DE610A}"/>
              </a:ext>
            </a:extLst>
          </p:cNvPr>
          <p:cNvCxnSpPr>
            <a:cxnSpLocks/>
            <a:stCxn id="90" idx="2"/>
            <a:endCxn id="169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5A57F356-29A4-064E-A53E-308C0B089018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E34B7CE-F38E-A648-B35F-3A6BC2684B7C}"/>
              </a:ext>
            </a:extLst>
          </p:cNvPr>
          <p:cNvCxnSpPr>
            <a:cxnSpLocks/>
            <a:stCxn id="168" idx="2"/>
            <a:endCxn id="100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F89797B-3B16-7640-8F91-7188A3C99AD0}"/>
              </a:ext>
            </a:extLst>
          </p:cNvPr>
          <p:cNvCxnSpPr>
            <a:cxnSpLocks/>
            <a:stCxn id="169" idx="2"/>
            <a:endCxn id="173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A0A38173-B5A9-F042-A03C-FF77DD0CD203}"/>
              </a:ext>
            </a:extLst>
          </p:cNvPr>
          <p:cNvSpPr/>
          <p:nvPr/>
        </p:nvSpPr>
        <p:spPr bwMode="auto">
          <a:xfrm>
            <a:off x="-235131" y="-130629"/>
            <a:ext cx="9379131" cy="7053943"/>
          </a:xfrm>
          <a:custGeom>
            <a:avLst/>
            <a:gdLst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2560320 w 9379131"/>
              <a:gd name="connsiteY2" fmla="*/ 6844938 h 7053943"/>
              <a:gd name="connsiteX3" fmla="*/ 2429691 w 9379131"/>
              <a:gd name="connsiteY3" fmla="*/ 3944983 h 7053943"/>
              <a:gd name="connsiteX4" fmla="*/ 2795451 w 9379131"/>
              <a:gd name="connsiteY4" fmla="*/ 3474720 h 7053943"/>
              <a:gd name="connsiteX5" fmla="*/ 3004457 w 9379131"/>
              <a:gd name="connsiteY5" fmla="*/ 3161212 h 7053943"/>
              <a:gd name="connsiteX6" fmla="*/ 5930537 w 9379131"/>
              <a:gd name="connsiteY6" fmla="*/ 3135086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538651 w 9379131"/>
              <a:gd name="connsiteY2" fmla="*/ 4441372 h 7053943"/>
              <a:gd name="connsiteX3" fmla="*/ 2429691 w 9379131"/>
              <a:gd name="connsiteY3" fmla="*/ 3944983 h 7053943"/>
              <a:gd name="connsiteX4" fmla="*/ 2795451 w 9379131"/>
              <a:gd name="connsiteY4" fmla="*/ 3474720 h 7053943"/>
              <a:gd name="connsiteX5" fmla="*/ 3004457 w 9379131"/>
              <a:gd name="connsiteY5" fmla="*/ 3161212 h 7053943"/>
              <a:gd name="connsiteX6" fmla="*/ 5930537 w 9379131"/>
              <a:gd name="connsiteY6" fmla="*/ 3135086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538651 w 9379131"/>
              <a:gd name="connsiteY2" fmla="*/ 4441372 h 7053943"/>
              <a:gd name="connsiteX3" fmla="*/ 2429691 w 9379131"/>
              <a:gd name="connsiteY3" fmla="*/ 3944983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5930537 w 9379131"/>
              <a:gd name="connsiteY6" fmla="*/ 3135086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538651 w 9379131"/>
              <a:gd name="connsiteY2" fmla="*/ 4441372 h 7053943"/>
              <a:gd name="connsiteX3" fmla="*/ 2429691 w 9379131"/>
              <a:gd name="connsiteY3" fmla="*/ 3944983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844937 w 9379131"/>
              <a:gd name="connsiteY6" fmla="*/ 2325189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538651 w 9379131"/>
              <a:gd name="connsiteY2" fmla="*/ 4441372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844937 w 9379131"/>
              <a:gd name="connsiteY6" fmla="*/ 2325189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844937 w 9379131"/>
              <a:gd name="connsiteY6" fmla="*/ 2325189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74674 w 9379131"/>
              <a:gd name="connsiteY6" fmla="*/ 2272938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74674 w 9379131"/>
              <a:gd name="connsiteY6" fmla="*/ 2272938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982789 w 9379131"/>
              <a:gd name="connsiteY3" fmla="*/ 3030583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982789 w 9379131"/>
              <a:gd name="connsiteY3" fmla="*/ 3030583 h 7053943"/>
              <a:gd name="connsiteX4" fmla="*/ 4049485 w 9379131"/>
              <a:gd name="connsiteY4" fmla="*/ 2952206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982789 w 9379131"/>
              <a:gd name="connsiteY3" fmla="*/ 3030583 h 7053943"/>
              <a:gd name="connsiteX4" fmla="*/ 4049485 w 9379131"/>
              <a:gd name="connsiteY4" fmla="*/ 2952206 h 7053943"/>
              <a:gd name="connsiteX5" fmla="*/ 4101737 w 9379131"/>
              <a:gd name="connsiteY5" fmla="*/ 1985555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79131" h="7053943">
                <a:moveTo>
                  <a:pt x="0" y="78378"/>
                </a:moveTo>
                <a:lnTo>
                  <a:pt x="104502" y="7053943"/>
                </a:lnTo>
                <a:lnTo>
                  <a:pt x="5799908" y="6688184"/>
                </a:lnTo>
                <a:cubicBezTo>
                  <a:pt x="5799908" y="5747658"/>
                  <a:pt x="5982789" y="3971109"/>
                  <a:pt x="5982789" y="3030583"/>
                </a:cubicBezTo>
                <a:lnTo>
                  <a:pt x="4049485" y="2952206"/>
                </a:lnTo>
                <a:lnTo>
                  <a:pt x="4101737" y="1985555"/>
                </a:lnTo>
                <a:cubicBezTo>
                  <a:pt x="4868091" y="2168435"/>
                  <a:pt x="6992983" y="1959430"/>
                  <a:pt x="6322423" y="2978333"/>
                </a:cubicBezTo>
                <a:cubicBezTo>
                  <a:pt x="6000206" y="3988526"/>
                  <a:pt x="6148251" y="5468984"/>
                  <a:pt x="6061165" y="6714309"/>
                </a:cubicBezTo>
                <a:lnTo>
                  <a:pt x="9379131" y="6688183"/>
                </a:lnTo>
                <a:lnTo>
                  <a:pt x="9353005" y="0"/>
                </a:lnTo>
                <a:lnTo>
                  <a:pt x="0" y="78378"/>
                </a:lnTo>
                <a:close/>
              </a:path>
            </a:pathLst>
          </a:cu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01033B9B-C14C-7B4D-8F1F-AA996325721C}"/>
              </a:ext>
            </a:extLst>
          </p:cNvPr>
          <p:cNvSpPr/>
          <p:nvPr/>
        </p:nvSpPr>
        <p:spPr bwMode="auto">
          <a:xfrm>
            <a:off x="3723735" y="2035369"/>
            <a:ext cx="2409701" cy="702118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171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more beefy but let’s go steps by steps …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136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0E4C30-7F9D-FB49-881D-EECD59F89718}"/>
              </a:ext>
            </a:extLst>
          </p:cNvPr>
          <p:cNvSpPr/>
          <p:nvPr/>
        </p:nvSpPr>
        <p:spPr>
          <a:xfrm>
            <a:off x="762000" y="762000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Helvetica" pitchFamily="2" charset="0"/>
              </a:rPr>
              <a:t>3.83	3.16	4.70	3.97	2.03	2.87	3.65	5.09 </a:t>
            </a:r>
            <a:endParaRPr lang="en-GB" sz="2400" dirty="0">
              <a:effectLst/>
              <a:latin typeface="Helvetica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26F920-DD5E-B547-9CF6-C90493DD950D}"/>
              </a:ext>
            </a:extLst>
          </p:cNvPr>
          <p:cNvSpPr txBox="1">
            <a:spLocks/>
          </p:cNvSpPr>
          <p:nvPr/>
        </p:nvSpPr>
        <p:spPr bwMode="auto">
          <a:xfrm>
            <a:off x="381000" y="1828800"/>
            <a:ext cx="8153400" cy="95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does the following sample comes from a normality distributed population?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33488F-4AB0-2D4D-B01D-FA47A338DDF4}"/>
              </a:ext>
            </a:extLst>
          </p:cNvPr>
          <p:cNvGrpSpPr/>
          <p:nvPr/>
        </p:nvGrpSpPr>
        <p:grpSpPr>
          <a:xfrm>
            <a:off x="381000" y="3159649"/>
            <a:ext cx="9601200" cy="1147465"/>
            <a:chOff x="381000" y="3159649"/>
            <a:chExt cx="9601200" cy="1147465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E4853562-A317-D944-90A0-9D1B19A2296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000" y="3159649"/>
              <a:ext cx="8153400" cy="1147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0" dirty="0">
                  <a:latin typeface="Arial" charset="0"/>
                  <a:cs typeface="Arial" charset="0"/>
                </a:rPr>
                <a:t>1. order the data: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2C5FB3-B73F-D241-85C7-C41B40ECA54C}"/>
                </a:ext>
              </a:extLst>
            </p:cNvPr>
            <p:cNvSpPr/>
            <p:nvPr/>
          </p:nvSpPr>
          <p:spPr>
            <a:xfrm>
              <a:off x="762000" y="3805535"/>
              <a:ext cx="92202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dirty="0"/>
                <a:t>2.03	2.87	3.16	3.65	3.83	3.97	4.70	</a:t>
              </a:r>
              <a:r>
                <a:rPr lang="en-GB" sz="2400" dirty="0">
                  <a:latin typeface="Helvetica" pitchFamily="2" charset="0"/>
                </a:rPr>
                <a:t>5.09 </a:t>
              </a:r>
              <a:r>
                <a:rPr lang="en-GB" sz="2400" dirty="0"/>
                <a:t> 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FDE1DF-9FC1-3940-AEB9-8096D749CE67}"/>
              </a:ext>
            </a:extLst>
          </p:cNvPr>
          <p:cNvSpPr txBox="1">
            <a:spLocks/>
          </p:cNvSpPr>
          <p:nvPr/>
        </p:nvSpPr>
        <p:spPr bwMode="auto">
          <a:xfrm>
            <a:off x="390525" y="4602565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2. divide them in two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F7C225-1C46-2046-943F-AB2B7F047CFE}"/>
              </a:ext>
            </a:extLst>
          </p:cNvPr>
          <p:cNvGrpSpPr/>
          <p:nvPr/>
        </p:nvGrpSpPr>
        <p:grpSpPr>
          <a:xfrm>
            <a:off x="390525" y="4096239"/>
            <a:ext cx="9220200" cy="1932011"/>
            <a:chOff x="390525" y="4096239"/>
            <a:chExt cx="9220200" cy="19320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02DEEE-6DD9-8C41-A38F-9C3E5D579C94}"/>
                </a:ext>
              </a:extLst>
            </p:cNvPr>
            <p:cNvSpPr/>
            <p:nvPr/>
          </p:nvSpPr>
          <p:spPr>
            <a:xfrm>
              <a:off x="390525" y="5566585"/>
              <a:ext cx="92202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dirty="0"/>
                <a:t>2.03	2.87	3.16	3.65		3.83	3.97	4.70	</a:t>
              </a:r>
              <a:r>
                <a:rPr lang="en-GB" sz="2400" dirty="0">
                  <a:latin typeface="Helvetica" pitchFamily="2" charset="0"/>
                </a:rPr>
                <a:t>5.09 </a:t>
              </a:r>
              <a:r>
                <a:rPr lang="en-GB" sz="2400" dirty="0"/>
                <a:t> 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279D9B5-3C41-1243-99A1-65F63EF840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886200" y="4096239"/>
              <a:ext cx="457200" cy="17011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881C304-9B86-EA42-B5B8-EDDAD9EEAF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43400" y="4129911"/>
              <a:ext cx="571500" cy="166750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3790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BB46D0-0658-1043-A7DF-1903732412CC}"/>
              </a:ext>
            </a:extLst>
          </p:cNvPr>
          <p:cNvSpPr/>
          <p:nvPr/>
        </p:nvSpPr>
        <p:spPr>
          <a:xfrm>
            <a:off x="381000" y="381000"/>
            <a:ext cx="922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2.03	2.87	3.16	3.65		3.83	3.97	4.70	</a:t>
            </a:r>
            <a:r>
              <a:rPr lang="en-GB" sz="2400" dirty="0">
                <a:latin typeface="Helvetica" pitchFamily="2" charset="0"/>
              </a:rPr>
              <a:t>5.09 </a:t>
            </a:r>
            <a:r>
              <a:rPr lang="en-GB" sz="2400" dirty="0"/>
              <a:t> 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0E77A4-3C32-004A-916F-359E4A3ED44E}"/>
              </a:ext>
            </a:extLst>
          </p:cNvPr>
          <p:cNvGrpSpPr/>
          <p:nvPr/>
        </p:nvGrpSpPr>
        <p:grpSpPr>
          <a:xfrm>
            <a:off x="371061" y="765331"/>
            <a:ext cx="8153400" cy="3077962"/>
            <a:chOff x="371061" y="765331"/>
            <a:chExt cx="8153400" cy="307796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BA626F5B-8716-554E-99C4-BAA8EFAF3A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1061" y="1371600"/>
              <a:ext cx="8153400" cy="1147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0" dirty="0">
                  <a:latin typeface="Arial" charset="0"/>
                  <a:cs typeface="Arial" charset="0"/>
                </a:rPr>
                <a:t>3. compute di the differences between both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5A260DB-7A32-804F-B07A-E9F2F51AE68D}"/>
                </a:ext>
              </a:extLst>
            </p:cNvPr>
            <p:cNvSpPr/>
            <p:nvPr/>
          </p:nvSpPr>
          <p:spPr bwMode="auto">
            <a:xfrm>
              <a:off x="2514600" y="810336"/>
              <a:ext cx="3581400" cy="75236"/>
            </a:xfrm>
            <a:custGeom>
              <a:avLst/>
              <a:gdLst>
                <a:gd name="connsiteX0" fmla="*/ 4591878 w 4591878"/>
                <a:gd name="connsiteY0" fmla="*/ 0 h 258696"/>
                <a:gd name="connsiteX1" fmla="*/ 1590261 w 4591878"/>
                <a:gd name="connsiteY1" fmla="*/ 258418 h 258696"/>
                <a:gd name="connsiteX2" fmla="*/ 0 w 4591878"/>
                <a:gd name="connsiteY2" fmla="*/ 39757 h 25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91878" h="258696">
                  <a:moveTo>
                    <a:pt x="4591878" y="0"/>
                  </a:moveTo>
                  <a:cubicBezTo>
                    <a:pt x="3473726" y="125896"/>
                    <a:pt x="2355574" y="251792"/>
                    <a:pt x="1590261" y="258418"/>
                  </a:cubicBezTo>
                  <a:cubicBezTo>
                    <a:pt x="824948" y="265044"/>
                    <a:pt x="412474" y="152400"/>
                    <a:pt x="0" y="39757"/>
                  </a:cubicBezTo>
                </a:path>
              </a:pathLst>
            </a:custGeom>
            <a:noFill/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9EEB824-EE6B-1B46-8CE7-4A5B4FFBFFB7}"/>
                </a:ext>
              </a:extLst>
            </p:cNvPr>
            <p:cNvSpPr/>
            <p:nvPr/>
          </p:nvSpPr>
          <p:spPr bwMode="auto">
            <a:xfrm>
              <a:off x="1676400" y="765331"/>
              <a:ext cx="5715000" cy="302167"/>
            </a:xfrm>
            <a:custGeom>
              <a:avLst/>
              <a:gdLst>
                <a:gd name="connsiteX0" fmla="*/ 4591878 w 4591878"/>
                <a:gd name="connsiteY0" fmla="*/ 0 h 258696"/>
                <a:gd name="connsiteX1" fmla="*/ 1590261 w 4591878"/>
                <a:gd name="connsiteY1" fmla="*/ 258418 h 258696"/>
                <a:gd name="connsiteX2" fmla="*/ 0 w 4591878"/>
                <a:gd name="connsiteY2" fmla="*/ 39757 h 25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91878" h="258696">
                  <a:moveTo>
                    <a:pt x="4591878" y="0"/>
                  </a:moveTo>
                  <a:cubicBezTo>
                    <a:pt x="3473726" y="125896"/>
                    <a:pt x="2355574" y="251792"/>
                    <a:pt x="1590261" y="258418"/>
                  </a:cubicBezTo>
                  <a:cubicBezTo>
                    <a:pt x="824948" y="265044"/>
                    <a:pt x="412474" y="152400"/>
                    <a:pt x="0" y="39757"/>
                  </a:cubicBezTo>
                </a:path>
              </a:pathLst>
            </a:custGeom>
            <a:noFill/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B4F42D9-5A4A-C24F-B2A4-72B2CF1896CC}"/>
                </a:ext>
              </a:extLst>
            </p:cNvPr>
            <p:cNvSpPr/>
            <p:nvPr/>
          </p:nvSpPr>
          <p:spPr bwMode="auto">
            <a:xfrm>
              <a:off x="864704" y="914400"/>
              <a:ext cx="7517296" cy="380157"/>
            </a:xfrm>
            <a:custGeom>
              <a:avLst/>
              <a:gdLst>
                <a:gd name="connsiteX0" fmla="*/ 4591878 w 4591878"/>
                <a:gd name="connsiteY0" fmla="*/ 0 h 258696"/>
                <a:gd name="connsiteX1" fmla="*/ 1590261 w 4591878"/>
                <a:gd name="connsiteY1" fmla="*/ 258418 h 258696"/>
                <a:gd name="connsiteX2" fmla="*/ 0 w 4591878"/>
                <a:gd name="connsiteY2" fmla="*/ 39757 h 25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91878" h="258696">
                  <a:moveTo>
                    <a:pt x="4591878" y="0"/>
                  </a:moveTo>
                  <a:cubicBezTo>
                    <a:pt x="3473726" y="125896"/>
                    <a:pt x="2355574" y="251792"/>
                    <a:pt x="1590261" y="258418"/>
                  </a:cubicBezTo>
                  <a:cubicBezTo>
                    <a:pt x="824948" y="265044"/>
                    <a:pt x="412474" y="152400"/>
                    <a:pt x="0" y="39757"/>
                  </a:cubicBezTo>
                </a:path>
              </a:pathLst>
            </a:custGeom>
            <a:noFill/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B314B8-52CB-7B41-8AA8-92F308C5DBC2}"/>
                </a:ext>
              </a:extLst>
            </p:cNvPr>
            <p:cNvSpPr/>
            <p:nvPr/>
          </p:nvSpPr>
          <p:spPr>
            <a:xfrm>
              <a:off x="3972339" y="1904301"/>
              <a:ext cx="1143000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b="0" dirty="0"/>
                <a:t>3.06	</a:t>
              </a:r>
            </a:p>
            <a:p>
              <a:r>
                <a:rPr lang="en-GB" sz="2400" b="0" dirty="0">
                  <a:latin typeface="Helvetica" pitchFamily="2" charset="0"/>
                </a:rPr>
                <a:t>1.83</a:t>
              </a:r>
            </a:p>
            <a:p>
              <a:r>
                <a:rPr lang="en-GB" sz="2400" b="0" dirty="0">
                  <a:latin typeface="Helvetica" pitchFamily="2" charset="0"/>
                </a:rPr>
                <a:t>0.81</a:t>
              </a:r>
            </a:p>
            <a:p>
              <a:r>
                <a:rPr lang="en-GB" sz="2400" b="0" dirty="0">
                  <a:latin typeface="Helvetica" pitchFamily="2" charset="0"/>
                </a:rPr>
                <a:t>0.18</a:t>
              </a:r>
            </a:p>
            <a:p>
              <a:r>
                <a:rPr lang="en-GB" sz="2400" b="0" dirty="0">
                  <a:latin typeface="Helvetica" pitchFamily="2" charset="0"/>
                </a:rPr>
                <a:t> </a:t>
              </a:r>
              <a:r>
                <a:rPr lang="en-GB" sz="2400" b="0" dirty="0"/>
                <a:t> </a:t>
              </a: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D74849F-2F18-034B-805E-32E85E0E9717}"/>
              </a:ext>
            </a:extLst>
          </p:cNvPr>
          <p:cNvSpPr txBox="1">
            <a:spLocks/>
          </p:cNvSpPr>
          <p:nvPr/>
        </p:nvSpPr>
        <p:spPr bwMode="auto">
          <a:xfrm>
            <a:off x="394252" y="38862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4. multiply each of these by </a:t>
            </a:r>
            <a:r>
              <a:rPr lang="en-US" b="0" dirty="0" err="1">
                <a:latin typeface="Arial" charset="0"/>
                <a:cs typeface="Arial" charset="0"/>
              </a:rPr>
              <a:t>ai</a:t>
            </a:r>
            <a:endParaRPr lang="en-US" b="0" dirty="0">
              <a:latin typeface="Arial" charset="0"/>
              <a:cs typeface="Arial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750FE8C-C095-0543-B249-7B589F53EC17}"/>
              </a:ext>
            </a:extLst>
          </p:cNvPr>
          <p:cNvSpPr/>
          <p:nvPr/>
        </p:nvSpPr>
        <p:spPr bwMode="auto">
          <a:xfrm>
            <a:off x="3941535" y="602106"/>
            <a:ext cx="1011465" cy="120318"/>
          </a:xfrm>
          <a:custGeom>
            <a:avLst/>
            <a:gdLst>
              <a:gd name="connsiteX0" fmla="*/ 4591878 w 4591878"/>
              <a:gd name="connsiteY0" fmla="*/ 0 h 258696"/>
              <a:gd name="connsiteX1" fmla="*/ 1590261 w 4591878"/>
              <a:gd name="connsiteY1" fmla="*/ 258418 h 258696"/>
              <a:gd name="connsiteX2" fmla="*/ 0 w 4591878"/>
              <a:gd name="connsiteY2" fmla="*/ 39757 h 25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91878" h="258696">
                <a:moveTo>
                  <a:pt x="4591878" y="0"/>
                </a:moveTo>
                <a:cubicBezTo>
                  <a:pt x="3473726" y="125896"/>
                  <a:pt x="2355574" y="251792"/>
                  <a:pt x="1590261" y="258418"/>
                </a:cubicBezTo>
                <a:cubicBezTo>
                  <a:pt x="824948" y="265044"/>
                  <a:pt x="412474" y="152400"/>
                  <a:pt x="0" y="39757"/>
                </a:cubicBezTo>
              </a:path>
            </a:pathLst>
          </a:custGeom>
          <a:noFill/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56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4B456-5AAD-1947-8EA1-EFF4A4D6A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63" y="1137166"/>
            <a:ext cx="8140700" cy="1651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1EF026-D4FD-D040-9DB9-FE25EC21CAB7}"/>
              </a:ext>
            </a:extLst>
          </p:cNvPr>
          <p:cNvSpPr/>
          <p:nvPr/>
        </p:nvSpPr>
        <p:spPr>
          <a:xfrm>
            <a:off x="8157265" y="26035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</a:rPr>
              <a:t>…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C62DB4-427C-C94C-BDF0-55909C3FCE7A}"/>
              </a:ext>
            </a:extLst>
          </p:cNvPr>
          <p:cNvSpPr/>
          <p:nvPr/>
        </p:nvSpPr>
        <p:spPr>
          <a:xfrm>
            <a:off x="402246" y="490835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good new we have </a:t>
            </a:r>
            <a:r>
              <a:rPr lang="en-US" sz="2400" b="0" dirty="0" err="1">
                <a:solidFill>
                  <a:srgbClr val="000000"/>
                </a:solidFill>
              </a:rPr>
              <a:t>shapiro-wilk</a:t>
            </a:r>
            <a:r>
              <a:rPr lang="en-US" sz="2400" b="0" dirty="0">
                <a:solidFill>
                  <a:srgbClr val="000000"/>
                </a:solidFill>
              </a:rPr>
              <a:t> table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27FD8F-D1D4-144E-8BD2-E7A86804205B}"/>
              </a:ext>
            </a:extLst>
          </p:cNvPr>
          <p:cNvSpPr/>
          <p:nvPr/>
        </p:nvSpPr>
        <p:spPr>
          <a:xfrm>
            <a:off x="2116746" y="3668405"/>
            <a:ext cx="114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/>
              <a:t>3.06	</a:t>
            </a:r>
          </a:p>
          <a:p>
            <a:r>
              <a:rPr lang="en-GB" sz="2400" b="0" dirty="0">
                <a:latin typeface="Helvetica" pitchFamily="2" charset="0"/>
              </a:rPr>
              <a:t>1.83</a:t>
            </a:r>
          </a:p>
          <a:p>
            <a:r>
              <a:rPr lang="en-GB" sz="2400" b="0" dirty="0">
                <a:latin typeface="Helvetica" pitchFamily="2" charset="0"/>
              </a:rPr>
              <a:t>0.81</a:t>
            </a:r>
          </a:p>
          <a:p>
            <a:r>
              <a:rPr lang="en-GB" sz="2400" b="0" dirty="0">
                <a:latin typeface="Helvetica" pitchFamily="2" charset="0"/>
              </a:rPr>
              <a:t>0.18</a:t>
            </a:r>
          </a:p>
          <a:p>
            <a:r>
              <a:rPr lang="en-GB" sz="2400" b="0" dirty="0">
                <a:latin typeface="Helvetica" pitchFamily="2" charset="0"/>
              </a:rPr>
              <a:t> </a:t>
            </a:r>
            <a:r>
              <a:rPr lang="en-GB" sz="2400" b="0" dirty="0"/>
              <a:t>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A276B3-3864-C340-AD7E-752E86376E96}"/>
              </a:ext>
            </a:extLst>
          </p:cNvPr>
          <p:cNvSpPr/>
          <p:nvPr/>
        </p:nvSpPr>
        <p:spPr>
          <a:xfrm>
            <a:off x="3564546" y="3668405"/>
            <a:ext cx="114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0.6052</a:t>
            </a:r>
          </a:p>
          <a:p>
            <a:pPr fontAlgn="t"/>
            <a:r>
              <a:rPr lang="en-GB" sz="2400" b="0" dirty="0"/>
              <a:t>0.3164</a:t>
            </a:r>
          </a:p>
          <a:p>
            <a:pPr fontAlgn="t"/>
            <a:r>
              <a:rPr lang="en-GB" sz="2400" b="0" dirty="0"/>
              <a:t>0.1743</a:t>
            </a:r>
          </a:p>
          <a:p>
            <a:pPr fontAlgn="t"/>
            <a:r>
              <a:rPr lang="en-GB" sz="2400" b="0" dirty="0"/>
              <a:t>0.0561</a:t>
            </a:r>
          </a:p>
          <a:p>
            <a:r>
              <a:rPr lang="en-GB" sz="2400" dirty="0">
                <a:latin typeface="Helvetica" pitchFamily="2" charset="0"/>
              </a:rPr>
              <a:t> </a:t>
            </a:r>
            <a:r>
              <a:rPr lang="en-GB" sz="2400" dirty="0"/>
              <a:t>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1F6047-41F8-BB4E-8E32-F09AB4516103}"/>
              </a:ext>
            </a:extLst>
          </p:cNvPr>
          <p:cNvSpPr/>
          <p:nvPr/>
        </p:nvSpPr>
        <p:spPr>
          <a:xfrm>
            <a:off x="3869346" y="3124200"/>
            <a:ext cx="114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 err="1"/>
              <a:t>ai</a:t>
            </a:r>
            <a:endParaRPr lang="en-GB" sz="2400" b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F88B7F-792D-B441-887A-6991773510B2}"/>
              </a:ext>
            </a:extLst>
          </p:cNvPr>
          <p:cNvSpPr/>
          <p:nvPr/>
        </p:nvSpPr>
        <p:spPr>
          <a:xfrm>
            <a:off x="3107346" y="3750175"/>
            <a:ext cx="1143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*</a:t>
            </a:r>
          </a:p>
          <a:p>
            <a:pPr fontAlgn="t"/>
            <a:r>
              <a:rPr lang="en-GB" sz="2400" b="0" dirty="0"/>
              <a:t>*</a:t>
            </a:r>
          </a:p>
          <a:p>
            <a:pPr fontAlgn="t"/>
            <a:r>
              <a:rPr lang="en-GB" sz="2400" b="0" dirty="0"/>
              <a:t>*</a:t>
            </a:r>
          </a:p>
          <a:p>
            <a:pPr fontAlgn="t"/>
            <a:r>
              <a:rPr lang="en-GB" sz="2400" b="0" dirty="0"/>
              <a:t>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EB81AC-40BE-D44F-A274-D9F2153A21E0}"/>
              </a:ext>
            </a:extLst>
          </p:cNvPr>
          <p:cNvSpPr/>
          <p:nvPr/>
        </p:nvSpPr>
        <p:spPr>
          <a:xfrm>
            <a:off x="5317146" y="3656682"/>
            <a:ext cx="2514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1.851912</a:t>
            </a:r>
          </a:p>
          <a:p>
            <a:pPr fontAlgn="t"/>
            <a:r>
              <a:rPr lang="en-GB" sz="2400" b="0" dirty="0"/>
              <a:t>0.579012</a:t>
            </a:r>
          </a:p>
          <a:p>
            <a:pPr fontAlgn="t"/>
            <a:r>
              <a:rPr lang="en-GB" sz="2400" b="0" dirty="0"/>
              <a:t>0.141183</a:t>
            </a:r>
          </a:p>
          <a:p>
            <a:pPr fontAlgn="t"/>
            <a:r>
              <a:rPr lang="en-GB" sz="2400" b="0" dirty="0"/>
              <a:t>0.010098</a:t>
            </a:r>
          </a:p>
          <a:p>
            <a:r>
              <a:rPr lang="en-GB" sz="2400" dirty="0">
                <a:latin typeface="Helvetica" pitchFamily="2" charset="0"/>
              </a:rPr>
              <a:t> </a:t>
            </a:r>
            <a:r>
              <a:rPr lang="en-GB" sz="2400" dirty="0"/>
              <a:t> 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967FC9-619C-024E-8704-97F7172C4752}"/>
              </a:ext>
            </a:extLst>
          </p:cNvPr>
          <p:cNvSpPr/>
          <p:nvPr/>
        </p:nvSpPr>
        <p:spPr>
          <a:xfrm>
            <a:off x="4760886" y="3645094"/>
            <a:ext cx="114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=</a:t>
            </a:r>
          </a:p>
          <a:p>
            <a:pPr fontAlgn="t"/>
            <a:r>
              <a:rPr lang="en-GB" sz="2400" b="0" dirty="0"/>
              <a:t>=</a:t>
            </a:r>
          </a:p>
          <a:p>
            <a:pPr fontAlgn="t"/>
            <a:r>
              <a:rPr lang="en-GB" sz="2400" b="0" dirty="0"/>
              <a:t>=</a:t>
            </a:r>
          </a:p>
          <a:p>
            <a:pPr fontAlgn="t"/>
            <a:r>
              <a:rPr lang="en-GB" sz="2400" b="0" dirty="0"/>
              <a:t>=</a:t>
            </a:r>
          </a:p>
          <a:p>
            <a:pPr fontAlgn="t"/>
            <a:endParaRPr lang="en-GB" sz="2400" b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2AF855-9799-6A43-8AE0-5E88F5E12354}"/>
              </a:ext>
            </a:extLst>
          </p:cNvPr>
          <p:cNvSpPr/>
          <p:nvPr/>
        </p:nvSpPr>
        <p:spPr>
          <a:xfrm>
            <a:off x="4760886" y="5633497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total: </a:t>
            </a:r>
            <a:r>
              <a:rPr lang="en-GB" sz="2400" dirty="0"/>
              <a:t>2.582205</a:t>
            </a:r>
            <a:endParaRPr lang="en-GB" sz="2400" dirty="0">
              <a:latin typeface="Arial" panose="020B0604020202020204" pitchFamily="34" charset="0"/>
            </a:endParaRPr>
          </a:p>
          <a:p>
            <a:pPr fontAlgn="t"/>
            <a:endParaRPr lang="en-GB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03D83B-3CCA-1049-8D20-81367DC53C2E}"/>
              </a:ext>
            </a:extLst>
          </p:cNvPr>
          <p:cNvCxnSpPr>
            <a:cxnSpLocks/>
          </p:cNvCxnSpPr>
          <p:nvPr/>
        </p:nvCxnSpPr>
        <p:spPr bwMode="auto">
          <a:xfrm>
            <a:off x="6018186" y="5245294"/>
            <a:ext cx="0" cy="2642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4F1FD-21E7-514C-AE83-7038F2A1AA9D}"/>
              </a:ext>
            </a:extLst>
          </p:cNvPr>
          <p:cNvSpPr/>
          <p:nvPr/>
        </p:nvSpPr>
        <p:spPr>
          <a:xfrm>
            <a:off x="2307246" y="3195017"/>
            <a:ext cx="114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/>
              <a:t>di</a:t>
            </a:r>
          </a:p>
        </p:txBody>
      </p:sp>
    </p:spTree>
    <p:extLst>
      <p:ext uri="{BB962C8B-B14F-4D97-AF65-F5344CB8AC3E}">
        <p14:creationId xmlns:p14="http://schemas.microsoft.com/office/powerpoint/2010/main" val="1863200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13F7D4-697A-AF44-A592-406AD846F8FD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5. Divide it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1A492-E65B-CF4F-A951-154987EB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8800"/>
            <a:ext cx="8229600" cy="1524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8B356E-312D-D743-B1CA-22DD6B7C99E8}"/>
              </a:ext>
            </a:extLst>
          </p:cNvPr>
          <p:cNvSpPr txBox="1">
            <a:spLocks/>
          </p:cNvSpPr>
          <p:nvPr/>
        </p:nvSpPr>
        <p:spPr bwMode="auto">
          <a:xfrm>
            <a:off x="381000" y="38862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6. from the reference table of W (another table yeah!),</a:t>
            </a:r>
          </a:p>
          <a:p>
            <a:r>
              <a:rPr lang="en-US" b="0" dirty="0" err="1">
                <a:latin typeface="Arial" charset="0"/>
                <a:cs typeface="Arial" charset="0"/>
              </a:rPr>
              <a:t>Wcrit</a:t>
            </a:r>
            <a:r>
              <a:rPr lang="en-US" b="0" dirty="0">
                <a:latin typeface="Arial" charset="0"/>
                <a:cs typeface="Arial" charset="0"/>
              </a:rPr>
              <a:t>(n=8 at 0.05)=0.818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and 0.983&gt;</a:t>
            </a:r>
            <a:r>
              <a:rPr lang="en-US" b="0" dirty="0" err="1">
                <a:latin typeface="Arial" charset="0"/>
                <a:cs typeface="Arial" charset="0"/>
              </a:rPr>
              <a:t>Wcrit</a:t>
            </a:r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65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A3057B-89AA-804F-9AAA-131DBD4D33E1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0.983&gt;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Wcrit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so we cannot reject null hypothesis, so we </a:t>
            </a:r>
            <a:r>
              <a:rPr lang="en-US" dirty="0">
                <a:solidFill>
                  <a:srgbClr val="99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the data follows a normal distribution</a:t>
            </a:r>
          </a:p>
          <a:p>
            <a:endParaRPr lang="en-US" b="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otherwise (if &lt;) we could reject the null hypothesis and conclude with 95% confidence that that the data are not normally distributed</a:t>
            </a:r>
          </a:p>
          <a:p>
            <a:endParaRPr lang="en-GB" b="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we search for value below a critical level to reject the null, this is quite different from the results using the Kolmogorov-Smirnov test where this is the opposite</a:t>
            </a:r>
            <a:endParaRPr lang="en-US" dirty="0">
              <a:solidFill>
                <a:srgbClr val="99C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solidFill>
                <a:srgbClr val="99C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4B51BC-7135-A246-84F0-B8B32E3FE45B}"/>
              </a:ext>
            </a:extLst>
          </p:cNvPr>
          <p:cNvSpPr/>
          <p:nvPr/>
        </p:nvSpPr>
        <p:spPr>
          <a:xfrm>
            <a:off x="427034" y="5867400"/>
            <a:ext cx="8612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more example on GitHub repository or at </a:t>
            </a:r>
          </a:p>
          <a:p>
            <a:pPr algn="r"/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www.real-statistics.com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/tests-normality-and-symmetry/statistical-tests-normality-symmetry/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shapiro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wilk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-test/</a:t>
            </a:r>
          </a:p>
        </p:txBody>
      </p:sp>
    </p:spTree>
    <p:extLst>
      <p:ext uri="{BB962C8B-B14F-4D97-AF65-F5344CB8AC3E}">
        <p14:creationId xmlns:p14="http://schemas.microsoft.com/office/powerpoint/2010/main" val="3046298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762000" y="733215"/>
            <a:ext cx="794284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  <a:latin typeface="Courier" pitchFamily="2" charset="0"/>
              </a:rPr>
              <a:t>y &lt;-c(3.83, 3.16, 4.70, 3.97, 2.03, 2.87, 3.65, 5.09)</a:t>
            </a:r>
          </a:p>
          <a:p>
            <a:r>
              <a:rPr lang="en-GB" sz="2400" b="0" dirty="0" err="1">
                <a:solidFill>
                  <a:srgbClr val="000000"/>
                </a:solidFill>
                <a:latin typeface="Courier" pitchFamily="2" charset="0"/>
              </a:rPr>
              <a:t>shapiro.test</a:t>
            </a:r>
            <a:r>
              <a:rPr lang="en-GB" sz="2400" b="0" dirty="0">
                <a:solidFill>
                  <a:srgbClr val="000000"/>
                </a:solidFill>
                <a:latin typeface="Courier" pitchFamily="2" charset="0"/>
              </a:rPr>
              <a:t>(y)</a:t>
            </a: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400" dirty="0">
                <a:solidFill>
                  <a:srgbClr val="99CC00"/>
                </a:solidFill>
                <a:latin typeface="Courier" pitchFamily="2" charset="0"/>
              </a:rPr>
              <a:t>Shapiro-Wilk normality test</a:t>
            </a:r>
          </a:p>
          <a:p>
            <a:br>
              <a:rPr lang="en-GB" sz="2400" dirty="0">
                <a:solidFill>
                  <a:srgbClr val="99CC00"/>
                </a:solidFill>
                <a:latin typeface="Courier" pitchFamily="2" charset="0"/>
              </a:rPr>
            </a:br>
            <a:endParaRPr lang="en-GB" sz="240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400" dirty="0">
                <a:solidFill>
                  <a:srgbClr val="99CC00"/>
                </a:solidFill>
                <a:latin typeface="Courier" pitchFamily="2" charset="0"/>
              </a:rPr>
              <a:t>data:  y</a:t>
            </a:r>
          </a:p>
          <a:p>
            <a:r>
              <a:rPr lang="en-GB" sz="2400" dirty="0">
                <a:solidFill>
                  <a:srgbClr val="99CC00"/>
                </a:solidFill>
                <a:latin typeface="Courier" pitchFamily="2" charset="0"/>
              </a:rPr>
              <a:t>W = 0.98317, p-value = 0.9769</a:t>
            </a:r>
          </a:p>
          <a:p>
            <a:endParaRPr lang="en-GB" sz="240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400" dirty="0">
                <a:solidFill>
                  <a:srgbClr val="99CC00"/>
                </a:solidFill>
                <a:latin typeface="Courier" pitchFamily="2" charset="0"/>
              </a:rPr>
              <a:t>= we cannot reject the null hypothesis and we assume the data is normally distributed</a:t>
            </a: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750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24063" y="5105400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assumption of homogeneity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5B059-9D90-8B43-A47C-4C001B16E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0631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721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ANOVA we did when we tried to check if chocolate improves memorization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288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228600"/>
            <a:ext cx="8229600" cy="969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latin typeface="Courier" pitchFamily="2" charset="0"/>
              </a:rPr>
              <a:t># we ran the one-way </a:t>
            </a:r>
            <a:r>
              <a:rPr lang="en-US" sz="2400" b="0" dirty="0" err="1">
                <a:latin typeface="Courier" pitchFamily="2" charset="0"/>
              </a:rPr>
              <a:t>anova</a:t>
            </a:r>
            <a:endParaRPr lang="en-US" sz="2400" b="0" dirty="0">
              <a:latin typeface="Courier" pitchFamily="2" charset="0"/>
            </a:endParaRPr>
          </a:p>
          <a:p>
            <a:r>
              <a:rPr lang="en-US" sz="2400" b="0" dirty="0" err="1">
                <a:latin typeface="Courier" pitchFamily="2" charset="0"/>
              </a:rPr>
              <a:t>dat</a:t>
            </a:r>
            <a:r>
              <a:rPr lang="en-US" sz="2400" b="0" dirty="0">
                <a:latin typeface="Courier" pitchFamily="2" charset="0"/>
              </a:rPr>
              <a:t> = </a:t>
            </a:r>
            <a:r>
              <a:rPr lang="en-US" sz="2400" b="0" dirty="0" err="1">
                <a:latin typeface="Courier" pitchFamily="2" charset="0"/>
              </a:rPr>
              <a:t>read.csv</a:t>
            </a:r>
            <a:r>
              <a:rPr lang="en-US" sz="2400" b="0" dirty="0">
                <a:latin typeface="Courier" pitchFamily="2" charset="0"/>
              </a:rPr>
              <a:t>("HCIXP-</a:t>
            </a:r>
            <a:r>
              <a:rPr lang="en-US" sz="2400" b="0" dirty="0" err="1">
                <a:latin typeface="Courier" pitchFamily="2" charset="0"/>
              </a:rPr>
              <a:t>anova.csv</a:t>
            </a:r>
            <a:r>
              <a:rPr lang="en-US" sz="2400" b="0" dirty="0">
                <a:latin typeface="Courier" pitchFamily="2" charset="0"/>
              </a:rPr>
              <a:t>", header = TRUE)</a:t>
            </a:r>
          </a:p>
          <a:p>
            <a:r>
              <a:rPr lang="en-US" sz="2400" b="0" dirty="0">
                <a:latin typeface="Courier" pitchFamily="2" charset="0"/>
              </a:rPr>
              <a:t>library(</a:t>
            </a:r>
            <a:r>
              <a:rPr lang="en-US" sz="2400" b="0" dirty="0" err="1">
                <a:latin typeface="Courier" pitchFamily="2" charset="0"/>
              </a:rPr>
              <a:t>ez</a:t>
            </a:r>
            <a:r>
              <a:rPr lang="en-US" sz="2400" b="0" dirty="0">
                <a:latin typeface="Courier" pitchFamily="2" charset="0"/>
              </a:rPr>
              <a:t>)</a:t>
            </a:r>
          </a:p>
          <a:p>
            <a:r>
              <a:rPr lang="en-US" sz="2400" b="0" dirty="0" err="1">
                <a:latin typeface="Courier" pitchFamily="2" charset="0"/>
              </a:rPr>
              <a:t>ezANOVA</a:t>
            </a:r>
            <a:r>
              <a:rPr lang="en-US" sz="2400" b="0" dirty="0">
                <a:latin typeface="Courier" pitchFamily="2" charset="0"/>
              </a:rPr>
              <a:t>(</a:t>
            </a:r>
            <a:r>
              <a:rPr lang="en-US" sz="2400" b="0" dirty="0" err="1">
                <a:latin typeface="Courier" pitchFamily="2" charset="0"/>
              </a:rPr>
              <a:t>dat,id,between</a:t>
            </a:r>
            <a:r>
              <a:rPr lang="en-US" sz="2400" b="0" dirty="0">
                <a:latin typeface="Courier" pitchFamily="2" charset="0"/>
              </a:rPr>
              <a:t>=</a:t>
            </a:r>
            <a:r>
              <a:rPr lang="en-US" sz="2400" b="0" dirty="0" err="1">
                <a:latin typeface="Courier" pitchFamily="2" charset="0"/>
              </a:rPr>
              <a:t>group,dv</a:t>
            </a:r>
            <a:r>
              <a:rPr lang="en-US" sz="2400" b="0" dirty="0">
                <a:latin typeface="Courier" pitchFamily="2" charset="0"/>
              </a:rPr>
              <a:t>=score)</a:t>
            </a:r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Effect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DFn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DFd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  F            p p&lt;.05      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ges</a:t>
            </a:r>
            <a:endParaRPr lang="en-GB" sz="2400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1  group   2  57 154.8886 9.056612e-24     * 0.8445923</a:t>
            </a:r>
          </a:p>
          <a:p>
            <a:b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endParaRPr lang="en-GB" sz="2400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$`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Levene's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Test for Homogeneity of Variance`</a:t>
            </a: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DFn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DFd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SSn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SSd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  F         p p&lt;.05</a:t>
            </a: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1   2  57 1.433333 29.3 1.394198 0.2563608  </a:t>
            </a:r>
          </a:p>
          <a:p>
            <a:endParaRPr lang="en-GB" sz="2400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US" sz="2400" b="0" dirty="0">
              <a:latin typeface="Courier" pitchFamily="2" charset="0"/>
              <a:cs typeface="Arial" pitchFamily="-112" charset="0"/>
            </a:endParaRPr>
          </a:p>
          <a:p>
            <a:endParaRPr lang="en-US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73F70F4-0342-A343-BC1B-CC27357A5542}"/>
              </a:ext>
            </a:extLst>
          </p:cNvPr>
          <p:cNvSpPr/>
          <p:nvPr/>
        </p:nvSpPr>
        <p:spPr bwMode="auto">
          <a:xfrm>
            <a:off x="457200" y="4495800"/>
            <a:ext cx="8001000" cy="20574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6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54CBDE-6414-664E-B0E6-A0253D3BF9C3}"/>
              </a:ext>
            </a:extLst>
          </p:cNvPr>
          <p:cNvSpPr txBox="1">
            <a:spLocks/>
          </p:cNvSpPr>
          <p:nvPr/>
        </p:nvSpPr>
        <p:spPr bwMode="auto">
          <a:xfrm>
            <a:off x="457200" y="1295400"/>
            <a:ext cx="81534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Arial" charset="0"/>
                <a:cs typeface="Arial" charset="0"/>
              </a:rPr>
              <a:t>today::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look into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assumption of normality </a:t>
            </a:r>
            <a:r>
              <a:rPr lang="en-US" b="0" dirty="0">
                <a:latin typeface="Arial" charset="0"/>
                <a:cs typeface="Arial" charset="0"/>
              </a:rPr>
              <a:t>and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of homogeneity </a:t>
            </a:r>
          </a:p>
          <a:p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see what to do otherwise</a:t>
            </a:r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 </a:t>
            </a:r>
            <a:endParaRPr lang="en-US" b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684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133600"/>
            <a:ext cx="8077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the </a:t>
            </a:r>
            <a:r>
              <a:rPr lang="en-US" sz="2400" b="0" dirty="0" err="1">
                <a:solidFill>
                  <a:srgbClr val="000000"/>
                </a:solidFill>
              </a:rPr>
              <a:t>levene’s</a:t>
            </a:r>
            <a:r>
              <a:rPr lang="en-US" sz="2400" b="0" dirty="0">
                <a:solidFill>
                  <a:srgbClr val="000000"/>
                </a:solidFill>
              </a:rPr>
              <a:t> test checks for </a:t>
            </a:r>
            <a:r>
              <a:rPr lang="en-US" sz="2400" dirty="0">
                <a:solidFill>
                  <a:srgbClr val="99CC00"/>
                </a:solidFill>
              </a:rPr>
              <a:t>homogeneity of variances</a:t>
            </a:r>
            <a:r>
              <a:rPr lang="en-US" sz="2400" b="0" dirty="0">
                <a:solidFill>
                  <a:srgbClr val="000000"/>
                </a:solidFill>
              </a:rPr>
              <a:t> (null hypothesis is that all variances are equal) 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we won’t go in detail with this test but the most important is this: 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	if p-value &lt;  0.05 means variances not equal and 	parametric tests such as ANOVA </a:t>
            </a:r>
            <a:r>
              <a:rPr lang="en-US" sz="2400" dirty="0">
                <a:solidFill>
                  <a:srgbClr val="FF9900"/>
                </a:solidFill>
              </a:rPr>
              <a:t>are not suited</a:t>
            </a:r>
            <a:r>
              <a:rPr lang="en-US" sz="2400" b="0" dirty="0">
                <a:solidFill>
                  <a:srgbClr val="000000"/>
                </a:solidFill>
              </a:rPr>
              <a:t> 	(need non-parametric tests)</a:t>
            </a:r>
          </a:p>
        </p:txBody>
      </p:sp>
    </p:spTree>
    <p:extLst>
      <p:ext uri="{BB962C8B-B14F-4D97-AF65-F5344CB8AC3E}">
        <p14:creationId xmlns:p14="http://schemas.microsoft.com/office/powerpoint/2010/main" val="4047085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2579914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we know how </a:t>
            </a:r>
            <a:b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to check </a:t>
            </a:r>
            <a:b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our data </a:t>
            </a:r>
            <a:b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b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… now what?</a:t>
            </a:r>
          </a:p>
        </p:txBody>
      </p:sp>
    </p:spTree>
    <p:extLst>
      <p:ext uri="{BB962C8B-B14F-4D97-AF65-F5344CB8AC3E}">
        <p14:creationId xmlns:p14="http://schemas.microsoft.com/office/powerpoint/2010/main" val="183647547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838200" y="2057400"/>
            <a:ext cx="777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if data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follow curve of normal distribution </a:t>
            </a:r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with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homogeneous variance</a:t>
            </a: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otherwise …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00200" y="4953000"/>
            <a:ext cx="7752242" cy="2438400"/>
            <a:chOff x="1010758" y="4158329"/>
            <a:chExt cx="7752242" cy="2438400"/>
          </a:xfrm>
        </p:grpSpPr>
        <p:sp>
          <p:nvSpPr>
            <p:cNvPr id="4" name="Rectangle 3"/>
            <p:cNvSpPr/>
            <p:nvPr/>
          </p:nvSpPr>
          <p:spPr>
            <a:xfrm>
              <a:off x="1752600" y="4953202"/>
              <a:ext cx="7010400" cy="1643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</a:rPr>
                <a:t>use non-parametric tests</a:t>
              </a:r>
              <a:endParaRPr lang="en-US" sz="2400" dirty="0">
                <a:solidFill>
                  <a:srgbClr val="99CC00"/>
                </a:solidFill>
              </a:endParaRPr>
            </a:p>
            <a:p>
              <a:endParaRPr lang="en-US" sz="2400" dirty="0">
                <a:solidFill>
                  <a:srgbClr val="99CC00"/>
                </a:solidFill>
              </a:endParaRPr>
            </a:p>
            <a:p>
              <a:endParaRPr lang="en-US" sz="2400" dirty="0">
                <a:solidFill>
                  <a:srgbClr val="99CC00"/>
                </a:solidFill>
              </a:endParaRPr>
            </a:p>
            <a:p>
              <a:pPr lvl="0" eaLnBrk="0" hangingPunct="0">
                <a:spcBef>
                  <a:spcPct val="20000"/>
                </a:spcBef>
              </a:pPr>
              <a:endParaRPr lang="en-US" sz="2400" i="1" kern="0" dirty="0">
                <a:solidFill>
                  <a:srgbClr val="99CC00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 rot="20581109" flipH="1">
              <a:off x="1010758" y="4158329"/>
              <a:ext cx="502604" cy="1256677"/>
            </a:xfrm>
            <a:custGeom>
              <a:avLst/>
              <a:gdLst>
                <a:gd name="connsiteX0" fmla="*/ 934906 w 934906"/>
                <a:gd name="connsiteY0" fmla="*/ 0 h 899699"/>
                <a:gd name="connsiteX1" fmla="*/ 652670 w 934906"/>
                <a:gd name="connsiteY1" fmla="*/ 670364 h 899699"/>
                <a:gd name="connsiteX2" fmla="*/ 0 w 934906"/>
                <a:gd name="connsiteY2" fmla="*/ 899699 h 89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906" h="899699">
                  <a:moveTo>
                    <a:pt x="934906" y="0"/>
                  </a:moveTo>
                  <a:cubicBezTo>
                    <a:pt x="871696" y="260207"/>
                    <a:pt x="808487" y="520414"/>
                    <a:pt x="652670" y="670364"/>
                  </a:cubicBezTo>
                  <a:cubicBezTo>
                    <a:pt x="496853" y="820314"/>
                    <a:pt x="0" y="899699"/>
                    <a:pt x="0" y="899699"/>
                  </a:cubicBezTo>
                </a:path>
              </a:pathLst>
            </a:custGeom>
            <a:ln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23090" y="1066801"/>
            <a:ext cx="5835110" cy="1116237"/>
            <a:chOff x="1686786" y="4953203"/>
            <a:chExt cx="5835110" cy="1116237"/>
          </a:xfrm>
        </p:grpSpPr>
        <p:sp>
          <p:nvSpPr>
            <p:cNvPr id="7" name="Rectangle 6"/>
            <p:cNvSpPr/>
            <p:nvPr/>
          </p:nvSpPr>
          <p:spPr>
            <a:xfrm>
              <a:off x="2645096" y="4953203"/>
              <a:ext cx="48768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</a:rPr>
                <a:t>use parametric tests (</a:t>
              </a:r>
              <a:r>
                <a:rPr lang="en-US" sz="2400" b="0" kern="0" dirty="0" err="1">
                  <a:solidFill>
                    <a:srgbClr val="404040"/>
                  </a:solidFill>
                </a:rPr>
                <a:t>ttest</a:t>
              </a:r>
              <a:r>
                <a:rPr lang="en-US" sz="2400" b="0" kern="0" dirty="0">
                  <a:solidFill>
                    <a:srgbClr val="404040"/>
                  </a:solidFill>
                </a:rPr>
                <a:t>, </a:t>
              </a:r>
              <a:r>
                <a:rPr lang="en-US" sz="2400" b="0" kern="0" dirty="0" err="1">
                  <a:solidFill>
                    <a:srgbClr val="404040"/>
                  </a:solidFill>
                </a:rPr>
                <a:t>anova</a:t>
              </a:r>
              <a:r>
                <a:rPr lang="en-US" sz="2400" b="0" kern="0" dirty="0">
                  <a:solidFill>
                    <a:srgbClr val="404040"/>
                  </a:solidFill>
                </a:rPr>
                <a:t>)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 rot="17151738" flipV="1">
              <a:off x="1581309" y="5286722"/>
              <a:ext cx="888195" cy="677242"/>
            </a:xfrm>
            <a:custGeom>
              <a:avLst/>
              <a:gdLst>
                <a:gd name="connsiteX0" fmla="*/ 934906 w 934906"/>
                <a:gd name="connsiteY0" fmla="*/ 0 h 899699"/>
                <a:gd name="connsiteX1" fmla="*/ 652670 w 934906"/>
                <a:gd name="connsiteY1" fmla="*/ 670364 h 899699"/>
                <a:gd name="connsiteX2" fmla="*/ 0 w 934906"/>
                <a:gd name="connsiteY2" fmla="*/ 899699 h 89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906" h="899699">
                  <a:moveTo>
                    <a:pt x="934906" y="0"/>
                  </a:moveTo>
                  <a:cubicBezTo>
                    <a:pt x="871696" y="260207"/>
                    <a:pt x="808487" y="520414"/>
                    <a:pt x="652670" y="670364"/>
                  </a:cubicBezTo>
                  <a:cubicBezTo>
                    <a:pt x="496853" y="820314"/>
                    <a:pt x="0" y="899699"/>
                    <a:pt x="0" y="899699"/>
                  </a:cubicBezTo>
                </a:path>
              </a:pathLst>
            </a:custGeom>
            <a:ln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83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but if your data is not normally distributed you could also try to make it normal using </a:t>
            </a:r>
            <a:r>
              <a:rPr lang="en-US" sz="2400" dirty="0">
                <a:solidFill>
                  <a:srgbClr val="99CC00"/>
                </a:solidFill>
              </a:rPr>
              <a:t>transformations</a:t>
            </a:r>
          </a:p>
          <a:p>
            <a:endParaRPr lang="en-US" sz="240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  <a:p>
            <a:pPr algn="r"/>
            <a:r>
              <a:rPr lang="en-US" sz="2400" dirty="0"/>
              <a:t>…</a:t>
            </a:r>
            <a:r>
              <a:rPr lang="en-US" sz="2400" b="0" dirty="0"/>
              <a:t> more generally because parametric tests are more robust than non-parametric ones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5085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24063" y="5987143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26949897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E569D-C246-794C-942E-A4C61992A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905000"/>
            <a:ext cx="8674100" cy="304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2F4A5C-7B32-9D45-AD3C-CB77D5482059}"/>
              </a:ext>
            </a:extLst>
          </p:cNvPr>
          <p:cNvSpPr/>
          <p:nvPr/>
        </p:nvSpPr>
        <p:spPr bwMode="auto">
          <a:xfrm>
            <a:off x="226240" y="1371600"/>
            <a:ext cx="4269559" cy="38862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57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common transformations for left skewed::</a:t>
            </a:r>
          </a:p>
          <a:p>
            <a:r>
              <a:rPr lang="en-US" sz="2400" dirty="0">
                <a:solidFill>
                  <a:srgbClr val="99CC00"/>
                </a:solidFill>
              </a:rPr>
              <a:t>square root, cube root, log</a:t>
            </a:r>
          </a:p>
        </p:txBody>
      </p:sp>
    </p:spTree>
    <p:extLst>
      <p:ext uri="{BB962C8B-B14F-4D97-AF65-F5344CB8AC3E}">
        <p14:creationId xmlns:p14="http://schemas.microsoft.com/office/powerpoint/2010/main" val="3022539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E569D-C246-794C-942E-A4C61992A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905000"/>
            <a:ext cx="8674100" cy="304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2F4A5C-7B32-9D45-AD3C-CB77D5482059}"/>
              </a:ext>
            </a:extLst>
          </p:cNvPr>
          <p:cNvSpPr/>
          <p:nvPr/>
        </p:nvSpPr>
        <p:spPr bwMode="auto">
          <a:xfrm>
            <a:off x="4548050" y="1295400"/>
            <a:ext cx="4269559" cy="38862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118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common transformations for right skewed::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 </a:t>
            </a:r>
            <a:r>
              <a:rPr lang="en-US" sz="2400" dirty="0">
                <a:solidFill>
                  <a:srgbClr val="99CC00"/>
                </a:solidFill>
              </a:rPr>
              <a:t>square, cube root and logarithmic</a:t>
            </a:r>
          </a:p>
        </p:txBody>
      </p:sp>
    </p:spTree>
    <p:extLst>
      <p:ext uri="{BB962C8B-B14F-4D97-AF65-F5344CB8AC3E}">
        <p14:creationId xmlns:p14="http://schemas.microsoft.com/office/powerpoint/2010/main" val="40549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4C7D19-DD7E-E54D-A527-5804405F9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" t="1778" r="9782" b="9333"/>
          <a:stretch/>
        </p:blipFill>
        <p:spPr>
          <a:xfrm>
            <a:off x="1055369" y="609600"/>
            <a:ext cx="7033261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6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96677B-2B8B-0841-B2F1-DB880CE8B555}"/>
              </a:ext>
            </a:extLst>
          </p:cNvPr>
          <p:cNvSpPr/>
          <p:nvPr/>
        </p:nvSpPr>
        <p:spPr>
          <a:xfrm>
            <a:off x="838200" y="2514600"/>
            <a:ext cx="777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tests we have seen so far (t-test, </a:t>
            </a:r>
            <a:r>
              <a:rPr lang="en-US" sz="2400" b="0" kern="0" dirty="0" err="1">
                <a:solidFill>
                  <a:srgbClr val="404040"/>
                </a:solidFill>
                <a:latin typeface="Arial"/>
                <a:cs typeface="Arial"/>
              </a:rPr>
              <a:t>anova</a:t>
            </a:r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) assume that data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follow curve of normal distribution </a:t>
            </a:r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and have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homogenous variance</a:t>
            </a: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3222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828800"/>
            <a:ext cx="8077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sometimes skewed distributions could come from </a:t>
            </a:r>
            <a:r>
              <a:rPr lang="en-US" sz="2400" dirty="0">
                <a:solidFill>
                  <a:srgbClr val="FF9900"/>
                </a:solidFill>
              </a:rPr>
              <a:t>outliers</a:t>
            </a:r>
            <a:r>
              <a:rPr lang="en-US" sz="2400" b="0" dirty="0">
                <a:solidFill>
                  <a:srgbClr val="000000"/>
                </a:solidFill>
              </a:rPr>
              <a:t> so make sure to get rid of them!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sometimes it does not work …</a:t>
            </a:r>
            <a:endParaRPr lang="en-US" sz="2400" dirty="0">
              <a:solidFill>
                <a:srgbClr val="99CC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416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228600" y="4267200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you have tried everything and still not good?</a:t>
            </a:r>
          </a:p>
        </p:txBody>
      </p:sp>
    </p:spTree>
    <p:extLst>
      <p:ext uri="{BB962C8B-B14F-4D97-AF65-F5344CB8AC3E}">
        <p14:creationId xmlns:p14="http://schemas.microsoft.com/office/powerpoint/2010/main" val="328790813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A13B1C3D-D028-6549-858B-E44B1A48CE04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0DC48AC-FE88-9347-8698-A5362BE3C496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448D37A-1171-0E4E-933E-13B9E9E35804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F86FA6BA-ED83-3043-BD38-7567CBD544DA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43EFA48-634A-1040-BD61-A0B3D4249359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012CFBC-E696-CF46-BF61-3E63989F9FAE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377B74C-DFE8-2C4F-A3A6-0D63EF0C393B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7D3EC5C-A487-A440-A20E-A1FAB784FD86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AE4C9B8-D9D9-014E-8B6A-BAED1DAE0B6A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65158EE-C88B-404D-803E-65C02FEFBA60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70BBFC6-7370-1A4D-B06F-C86E4FD87876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E84A27-0E36-A949-8D4A-BCDFB194A32C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D2099985-858B-F44A-BBCB-4A91393FCE1C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CADC7CD-4344-3948-8930-DF252CCC342E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846644E-5BFB-B04D-B0E7-CF842AAFA353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BBBADC6-7D64-8B40-965D-9C810CBF6F6D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2A62E553-07E7-7B49-B0E7-E1BFDA5C7939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EF44771-C667-2345-A561-F09B905307F3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65390815-5403-8541-B415-F4081CDF363E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E6177B3-6C3D-7642-A01E-FDC2C86E1E6D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0AEE714-F1C8-8040-933D-7C6473B38F75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70D16AA-C284-334A-967C-0BC232F6E470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E5D9E031-65D6-504E-BD21-A081EF3A8693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B51E899-3ECC-CE4C-9F88-59B88A9FF729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1EA5826-0B40-8745-BA58-93372B0FCB4E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2FE9BA8-EAC9-1C4F-B97F-E081A4DD683A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4D4EF99-4258-5F46-AE9A-BCB91C1F8CC3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45BF60F-180E-C448-95BD-EA038140EFEB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AEE41D78-CE67-A842-9B4F-F2C8718C60CD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8574532F-06E8-FB41-88E8-C2A33E8D52A4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EFAA096-8D30-C449-BB83-F9CC75037CEF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FABC7DA2-4F33-7A42-9DF9-1FB570107C90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FA2784F-963F-D647-85E3-39B4522D899E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CA2E6AB1-79FA-4F4D-ADA6-8049001BCFED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17038432-FB0A-BE47-B62D-D9FCA3045707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05BEC71-9604-A94D-917F-728B30D80F6B}"/>
              </a:ext>
            </a:extLst>
          </p:cNvPr>
          <p:cNvCxnSpPr>
            <a:stCxn id="77" idx="1"/>
            <a:endCxn id="7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1681337-C2FD-544B-84BA-FCFAC7C6BD0B}"/>
              </a:ext>
            </a:extLst>
          </p:cNvPr>
          <p:cNvCxnSpPr>
            <a:stCxn id="77" idx="3"/>
            <a:endCxn id="80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76AE613-88AC-4547-8A05-5622D3AEC314}"/>
              </a:ext>
            </a:extLst>
          </p:cNvPr>
          <p:cNvCxnSpPr>
            <a:cxnSpLocks/>
            <a:endCxn id="7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0E414A3-731C-0B43-B4AA-3B5F07AC1D49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2ECAA8A-9326-614D-BE11-06F266C77E14}"/>
              </a:ext>
            </a:extLst>
          </p:cNvPr>
          <p:cNvCxnSpPr>
            <a:cxnSpLocks/>
            <a:stCxn id="83" idx="0"/>
            <a:endCxn id="7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464C682-53FB-9F44-842C-14E15B063C92}"/>
              </a:ext>
            </a:extLst>
          </p:cNvPr>
          <p:cNvCxnSpPr>
            <a:cxnSpLocks/>
            <a:stCxn id="84" idx="0"/>
            <a:endCxn id="81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FF9486-71CE-E741-89B8-F0EF35462020}"/>
              </a:ext>
            </a:extLst>
          </p:cNvPr>
          <p:cNvCxnSpPr>
            <a:cxnSpLocks/>
            <a:stCxn id="80" idx="2"/>
            <a:endCxn id="101" idx="0"/>
          </p:cNvCxnSpPr>
          <p:nvPr/>
        </p:nvCxnSpPr>
        <p:spPr bwMode="auto">
          <a:xfrm flipH="1">
            <a:off x="6565902" y="922474"/>
            <a:ext cx="980977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4133861-C898-E44E-BD27-D717B1B0AF03}"/>
              </a:ext>
            </a:extLst>
          </p:cNvPr>
          <p:cNvCxnSpPr>
            <a:cxnSpLocks/>
            <a:stCxn id="80" idx="2"/>
            <a:endCxn id="103" idx="0"/>
          </p:cNvCxnSpPr>
          <p:nvPr/>
        </p:nvCxnSpPr>
        <p:spPr bwMode="auto">
          <a:xfrm>
            <a:off x="7546879" y="922474"/>
            <a:ext cx="667917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4383631-3EF5-E24C-BE4E-F99FC8AA754C}"/>
              </a:ext>
            </a:extLst>
          </p:cNvPr>
          <p:cNvCxnSpPr>
            <a:cxnSpLocks/>
            <a:stCxn id="101" idx="2"/>
            <a:endCxn id="85" idx="0"/>
          </p:cNvCxnSpPr>
          <p:nvPr/>
        </p:nvCxnSpPr>
        <p:spPr bwMode="auto">
          <a:xfrm flipH="1">
            <a:off x="4504178" y="1952355"/>
            <a:ext cx="2061724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D38FB3-C05F-C743-98CB-0F5FED6836F1}"/>
              </a:ext>
            </a:extLst>
          </p:cNvPr>
          <p:cNvCxnSpPr>
            <a:cxnSpLocks/>
            <a:stCxn id="101" idx="2"/>
            <a:endCxn id="87" idx="0"/>
          </p:cNvCxnSpPr>
          <p:nvPr/>
        </p:nvCxnSpPr>
        <p:spPr bwMode="auto">
          <a:xfrm flipH="1">
            <a:off x="5541956" y="1952355"/>
            <a:ext cx="1023946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313BAE0-D9F2-0748-B7A5-CAE8EB498FD3}"/>
              </a:ext>
            </a:extLst>
          </p:cNvPr>
          <p:cNvCxnSpPr>
            <a:cxnSpLocks/>
            <a:stCxn id="103" idx="2"/>
            <a:endCxn id="110" idx="0"/>
          </p:cNvCxnSpPr>
          <p:nvPr/>
        </p:nvCxnSpPr>
        <p:spPr bwMode="auto">
          <a:xfrm flipH="1">
            <a:off x="7774698" y="1929686"/>
            <a:ext cx="440098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D053779-8E93-3F4E-A3A8-82AF8E0FA8CB}"/>
              </a:ext>
            </a:extLst>
          </p:cNvPr>
          <p:cNvCxnSpPr>
            <a:cxnSpLocks/>
            <a:stCxn id="103" idx="2"/>
            <a:endCxn id="112" idx="0"/>
          </p:cNvCxnSpPr>
          <p:nvPr/>
        </p:nvCxnSpPr>
        <p:spPr bwMode="auto">
          <a:xfrm>
            <a:off x="8214796" y="1929686"/>
            <a:ext cx="398402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99913DC-2B5F-114B-A6FE-DF8C9FBEE692}"/>
              </a:ext>
            </a:extLst>
          </p:cNvPr>
          <p:cNvCxnSpPr>
            <a:cxnSpLocks/>
            <a:stCxn id="85" idx="2"/>
            <a:endCxn id="104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17B0232-FB66-3649-92AA-62C526E27A16}"/>
              </a:ext>
            </a:extLst>
          </p:cNvPr>
          <p:cNvCxnSpPr>
            <a:cxnSpLocks/>
            <a:stCxn id="85" idx="2"/>
            <a:endCxn id="106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A5811B-AAEC-B940-8F5F-A4CA688F545B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A76247F-EDA5-EF48-9329-934C9A53B035}"/>
              </a:ext>
            </a:extLst>
          </p:cNvPr>
          <p:cNvCxnSpPr>
            <a:cxnSpLocks/>
            <a:stCxn id="87" idx="2"/>
            <a:endCxn id="90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910BBF9-B3E4-D442-A4B0-7BC32B63DA92}"/>
              </a:ext>
            </a:extLst>
          </p:cNvPr>
          <p:cNvCxnSpPr>
            <a:cxnSpLocks/>
            <a:stCxn id="104" idx="2"/>
            <a:endCxn id="91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1EFA2D3-2ECE-E242-82E0-ACF116328C5E}"/>
              </a:ext>
            </a:extLst>
          </p:cNvPr>
          <p:cNvCxnSpPr>
            <a:cxnSpLocks/>
            <a:stCxn id="104" idx="2"/>
            <a:endCxn id="93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90C8D0A-D44F-3643-9F2A-2CCC5AA92749}"/>
              </a:ext>
            </a:extLst>
          </p:cNvPr>
          <p:cNvCxnSpPr>
            <a:cxnSpLocks/>
            <a:stCxn id="91" idx="2"/>
            <a:endCxn id="94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A42C213-B779-1D47-9F02-DA0CB23D1835}"/>
              </a:ext>
            </a:extLst>
          </p:cNvPr>
          <p:cNvCxnSpPr>
            <a:cxnSpLocks/>
            <a:stCxn id="93" idx="2"/>
            <a:endCxn id="95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9C8C3D3-B7E9-354D-B839-A1501CAA08D3}"/>
              </a:ext>
            </a:extLst>
          </p:cNvPr>
          <p:cNvCxnSpPr>
            <a:cxnSpLocks/>
            <a:stCxn id="106" idx="2"/>
            <a:endCxn id="96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5922B39-65BD-5645-ADB0-BF1CF1F8FB0B}"/>
              </a:ext>
            </a:extLst>
          </p:cNvPr>
          <p:cNvCxnSpPr>
            <a:cxnSpLocks/>
            <a:stCxn id="88" idx="2"/>
            <a:endCxn id="107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F9B4874-EBE5-4E40-8D34-32C020735460}"/>
              </a:ext>
            </a:extLst>
          </p:cNvPr>
          <p:cNvCxnSpPr>
            <a:cxnSpLocks/>
            <a:stCxn id="88" idx="2"/>
            <a:endCxn id="10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F59AEA4-1AA1-A948-A6C6-9110B689D8E9}"/>
              </a:ext>
            </a:extLst>
          </p:cNvPr>
          <p:cNvCxnSpPr>
            <a:cxnSpLocks/>
            <a:stCxn id="107" idx="2"/>
            <a:endCxn id="97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A6365DD-15C1-B649-A539-6363EA2B0D8F}"/>
              </a:ext>
            </a:extLst>
          </p:cNvPr>
          <p:cNvCxnSpPr>
            <a:cxnSpLocks/>
            <a:stCxn id="109" idx="2"/>
            <a:endCxn id="99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FA25AD8-2B1E-0145-BBB7-A1C863864667}"/>
              </a:ext>
            </a:extLst>
          </p:cNvPr>
          <p:cNvCxnSpPr>
            <a:cxnSpLocks/>
            <a:stCxn id="110" idx="2"/>
            <a:endCxn id="113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1DC2FB0-F755-3448-9826-1D8B619836C8}"/>
              </a:ext>
            </a:extLst>
          </p:cNvPr>
          <p:cNvCxnSpPr>
            <a:cxnSpLocks/>
            <a:stCxn id="110" idx="2"/>
            <a:endCxn id="115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EF13FDD-A196-D841-AAFF-5D0D506786F3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B721F6D-D7DD-AA41-92D9-FA946633CAEE}"/>
              </a:ext>
            </a:extLst>
          </p:cNvPr>
          <p:cNvCxnSpPr>
            <a:cxnSpLocks/>
            <a:stCxn id="113" idx="2"/>
            <a:endCxn id="118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8109A56-8E8C-0242-817C-0EBF14A483E7}"/>
              </a:ext>
            </a:extLst>
          </p:cNvPr>
          <p:cNvCxnSpPr>
            <a:cxnSpLocks/>
            <a:stCxn id="116" idx="2"/>
            <a:endCxn id="119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A504CDC-B759-0A48-A1C8-7DBC5E06F5B3}"/>
              </a:ext>
            </a:extLst>
          </p:cNvPr>
          <p:cNvCxnSpPr>
            <a:cxnSpLocks/>
            <a:stCxn id="118" idx="2"/>
            <a:endCxn id="120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B7578E9-8094-0345-8678-D551BBB48E19}"/>
              </a:ext>
            </a:extLst>
          </p:cNvPr>
          <p:cNvCxnSpPr>
            <a:cxnSpLocks/>
            <a:stCxn id="115" idx="2"/>
            <a:endCxn id="122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BC943F6-5CA6-F844-9094-4338F6A85E0B}"/>
              </a:ext>
            </a:extLst>
          </p:cNvPr>
          <p:cNvCxnSpPr>
            <a:cxnSpLocks/>
            <a:stCxn id="112" idx="2"/>
            <a:endCxn id="123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13CFA107-7C18-DF41-BE2E-7A69D3913BA2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808F8E66-C8AE-C74E-B23E-A064EC536EDB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6DA45D2-6A8C-F14F-B258-18F779462873}"/>
              </a:ext>
            </a:extLst>
          </p:cNvPr>
          <p:cNvCxnSpPr>
            <a:cxnSpLocks/>
            <a:stCxn id="90" idx="2"/>
            <a:endCxn id="168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EB8C24-0C23-7B48-A9DC-1C29F3DE610A}"/>
              </a:ext>
            </a:extLst>
          </p:cNvPr>
          <p:cNvCxnSpPr>
            <a:cxnSpLocks/>
            <a:stCxn id="90" idx="2"/>
            <a:endCxn id="169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5A57F356-29A4-064E-A53E-308C0B089018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E34B7CE-F38E-A648-B35F-3A6BC2684B7C}"/>
              </a:ext>
            </a:extLst>
          </p:cNvPr>
          <p:cNvCxnSpPr>
            <a:cxnSpLocks/>
            <a:stCxn id="168" idx="2"/>
            <a:endCxn id="100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F89797B-3B16-7640-8F91-7188A3C99AD0}"/>
              </a:ext>
            </a:extLst>
          </p:cNvPr>
          <p:cNvCxnSpPr>
            <a:cxnSpLocks/>
            <a:stCxn id="169" idx="2"/>
            <a:endCxn id="173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F592C8D-A5DF-BB49-AAAE-CA6070EDDB5A}"/>
              </a:ext>
            </a:extLst>
          </p:cNvPr>
          <p:cNvGrpSpPr/>
          <p:nvPr/>
        </p:nvGrpSpPr>
        <p:grpSpPr>
          <a:xfrm>
            <a:off x="59029" y="76201"/>
            <a:ext cx="9084971" cy="6781800"/>
            <a:chOff x="59029" y="76201"/>
            <a:chExt cx="9084971" cy="67818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02ADFD7-1E22-0842-AAAE-A052DF377F8C}"/>
                </a:ext>
              </a:extLst>
            </p:cNvPr>
            <p:cNvSpPr/>
            <p:nvPr/>
          </p:nvSpPr>
          <p:spPr bwMode="auto">
            <a:xfrm>
              <a:off x="5960791" y="76201"/>
              <a:ext cx="3183209" cy="67818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E1D4B2B-F5E4-394B-AE76-A492C552CA20}"/>
                </a:ext>
              </a:extLst>
            </p:cNvPr>
            <p:cNvSpPr/>
            <p:nvPr/>
          </p:nvSpPr>
          <p:spPr bwMode="auto">
            <a:xfrm>
              <a:off x="59029" y="278366"/>
              <a:ext cx="2290469" cy="6516518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354F01D-A7CA-574B-B432-DBBF2D981F62}"/>
                </a:ext>
              </a:extLst>
            </p:cNvPr>
            <p:cNvSpPr/>
            <p:nvPr/>
          </p:nvSpPr>
          <p:spPr bwMode="auto">
            <a:xfrm>
              <a:off x="2251205" y="245286"/>
              <a:ext cx="3831487" cy="183972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30FF0DE-784F-124D-9672-5A70601C5955}"/>
              </a:ext>
            </a:extLst>
          </p:cNvPr>
          <p:cNvSpPr/>
          <p:nvPr/>
        </p:nvSpPr>
        <p:spPr bwMode="auto">
          <a:xfrm>
            <a:off x="2317000" y="1975855"/>
            <a:ext cx="2763074" cy="816246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1" name="Title 1">
            <a:extLst>
              <a:ext uri="{FF2B5EF4-FFF2-40B4-BE49-F238E27FC236}">
                <a16:creationId xmlns:a16="http://schemas.microsoft.com/office/drawing/2014/main" id="{82F07BB1-631F-1D46-8197-EA417AC1AE70}"/>
              </a:ext>
            </a:extLst>
          </p:cNvPr>
          <p:cNvSpPr txBox="1">
            <a:spLocks/>
          </p:cNvSpPr>
          <p:nvPr/>
        </p:nvSpPr>
        <p:spPr bwMode="auto">
          <a:xfrm>
            <a:off x="-8288" y="783674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rgbClr val="FFFFFF"/>
                </a:solidFill>
              </a:rPr>
              <a:t>we can choose between </a:t>
            </a:r>
            <a:r>
              <a:rPr lang="en-US" sz="3600" dirty="0">
                <a:solidFill>
                  <a:srgbClr val="99CC00"/>
                </a:solidFill>
              </a:rPr>
              <a:t>parametric</a:t>
            </a:r>
            <a:r>
              <a:rPr lang="en-US" sz="3600" b="0" dirty="0">
                <a:solidFill>
                  <a:srgbClr val="FFFFFF"/>
                </a:solidFill>
              </a:rPr>
              <a:t> (normal) or </a:t>
            </a:r>
            <a:r>
              <a:rPr lang="en-US" sz="3600" dirty="0">
                <a:solidFill>
                  <a:srgbClr val="99CC00"/>
                </a:solidFill>
              </a:rPr>
              <a:t>non-parametric </a:t>
            </a:r>
            <a:r>
              <a:rPr lang="en-US" sz="3600" b="0" dirty="0">
                <a:solidFill>
                  <a:srgbClr val="FFFFFF"/>
                </a:solidFill>
              </a:rPr>
              <a:t>(skewed) test</a:t>
            </a:r>
            <a:endParaRPr lang="en-US" sz="36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363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257800"/>
            <a:ext cx="9134622" cy="78222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acupuncture exercise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C570B-4647-2D47-8CC4-BD1B5287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522326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1481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03F19A-5211-DA48-8568-17A59F75967C}"/>
              </a:ext>
            </a:extLst>
          </p:cNvPr>
          <p:cNvSpPr/>
          <p:nvPr/>
        </p:nvSpPr>
        <p:spPr>
          <a:xfrm>
            <a:off x="1219200" y="381000"/>
            <a:ext cx="3624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is your hypothesis?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851E77-B5B4-4446-9B32-D6ACE56DA9CC}"/>
              </a:ext>
            </a:extLst>
          </p:cNvPr>
          <p:cNvSpPr txBox="1">
            <a:spLocks/>
          </p:cNvSpPr>
          <p:nvPr/>
        </p:nvSpPr>
        <p:spPr>
          <a:xfrm>
            <a:off x="1143000" y="842665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0" dirty="0">
                <a:solidFill>
                  <a:schemeClr val="tx1"/>
                </a:solidFill>
              </a:rPr>
              <a:t>(a sentence that can derive a test) 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9D21AF3-A266-DE45-9833-05CC01DC1533}"/>
              </a:ext>
            </a:extLst>
          </p:cNvPr>
          <p:cNvGrpSpPr>
            <a:grpSpLocks/>
          </p:cNvGrpSpPr>
          <p:nvPr/>
        </p:nvGrpSpPr>
        <p:grpSpPr bwMode="auto">
          <a:xfrm>
            <a:off x="205577" y="304800"/>
            <a:ext cx="880533" cy="838200"/>
            <a:chOff x="6324600" y="990600"/>
            <a:chExt cx="2438400" cy="2438400"/>
          </a:xfrm>
        </p:grpSpPr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DD9245D0-DB71-A247-A722-5C566609E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FABB163D-4F4E-CF4B-836D-AFBE9319A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2842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03F19A-5211-DA48-8568-17A59F75967C}"/>
              </a:ext>
            </a:extLst>
          </p:cNvPr>
          <p:cNvSpPr/>
          <p:nvPr/>
        </p:nvSpPr>
        <p:spPr>
          <a:xfrm>
            <a:off x="1219200" y="381000"/>
            <a:ext cx="3624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is your hypothesis?</a:t>
            </a:r>
            <a:endParaRPr lang="en-US" sz="2400" dirty="0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9D21AF3-A266-DE45-9833-05CC01DC1533}"/>
              </a:ext>
            </a:extLst>
          </p:cNvPr>
          <p:cNvGrpSpPr>
            <a:grpSpLocks/>
          </p:cNvGrpSpPr>
          <p:nvPr/>
        </p:nvGrpSpPr>
        <p:grpSpPr bwMode="auto">
          <a:xfrm>
            <a:off x="205577" y="304800"/>
            <a:ext cx="880533" cy="838200"/>
            <a:chOff x="6324600" y="990600"/>
            <a:chExt cx="2438400" cy="2438400"/>
          </a:xfrm>
        </p:grpSpPr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DD9245D0-DB71-A247-A722-5C566609E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FABB163D-4F4E-CF4B-836D-AFBE9319A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DF4E62B-ED85-AF47-AC24-BB06C8BC03C6}"/>
              </a:ext>
            </a:extLst>
          </p:cNvPr>
          <p:cNvSpPr txBox="1">
            <a:spLocks/>
          </p:cNvSpPr>
          <p:nvPr/>
        </p:nvSpPr>
        <p:spPr>
          <a:xfrm>
            <a:off x="1219200" y="2927493"/>
            <a:ext cx="67818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H = sticking needles in place XX of a participants will reduce their back pain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B4594DB-A510-6946-A9F7-277E8E767913}"/>
              </a:ext>
            </a:extLst>
          </p:cNvPr>
          <p:cNvSpPr txBox="1">
            <a:spLocks/>
          </p:cNvSpPr>
          <p:nvPr/>
        </p:nvSpPr>
        <p:spPr>
          <a:xfrm>
            <a:off x="1143000" y="842665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 sentence that can derive a test) </a:t>
            </a:r>
          </a:p>
        </p:txBody>
      </p:sp>
    </p:spTree>
    <p:extLst>
      <p:ext uri="{BB962C8B-B14F-4D97-AF65-F5344CB8AC3E}">
        <p14:creationId xmlns:p14="http://schemas.microsoft.com/office/powerpoint/2010/main" val="4040586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C74958A-D12C-324E-B70F-657ED20A4875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14707B-7458-C942-B727-C49C156D1880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</p:txBody>
      </p:sp>
    </p:spTree>
    <p:extLst>
      <p:ext uri="{BB962C8B-B14F-4D97-AF65-F5344CB8AC3E}">
        <p14:creationId xmlns:p14="http://schemas.microsoft.com/office/powerpoint/2010/main" val="3722343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2E37A2-F621-A64C-A300-E9DED093CE24}"/>
              </a:ext>
            </a:extLst>
          </p:cNvPr>
          <p:cNvSpPr txBox="1">
            <a:spLocks/>
          </p:cNvSpPr>
          <p:nvPr/>
        </p:nvSpPr>
        <p:spPr>
          <a:xfrm>
            <a:off x="457200" y="2160104"/>
            <a:ext cx="82296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IV = condition 1: receive acupuncture treatment</a:t>
            </a:r>
          </a:p>
          <a:p>
            <a:pPr algn="ctr"/>
            <a:r>
              <a:rPr lang="en-US" b="0" kern="0" dirty="0"/>
              <a:t>condition 2: do no receive acupuncture treatment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65BE46-3D09-7845-97BB-C9EA4524D1F7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55C9D-0F90-0744-84DF-C2EFC7D769E3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D3BF06-E0F4-CC4A-979E-1C8490BFC87B}"/>
              </a:ext>
            </a:extLst>
          </p:cNvPr>
          <p:cNvSpPr/>
          <p:nvPr/>
        </p:nvSpPr>
        <p:spPr>
          <a:xfrm>
            <a:off x="3276600" y="3325552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would that really work?</a:t>
            </a:r>
          </a:p>
        </p:txBody>
      </p:sp>
    </p:spTree>
    <p:extLst>
      <p:ext uri="{BB962C8B-B14F-4D97-AF65-F5344CB8AC3E}">
        <p14:creationId xmlns:p14="http://schemas.microsoft.com/office/powerpoint/2010/main" val="12484439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158952"/>
            <a:ext cx="8077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Instead of acupuncture, imagine another treatment for back pain such as …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rubbing photos of Nicolas Cage on patient body improve back pain</a:t>
            </a:r>
            <a:endParaRPr lang="en-US" sz="2400" dirty="0">
              <a:solidFill>
                <a:srgbClr val="99CC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2FB06B-BFE9-CA46-96DE-2102F518D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38166">
            <a:off x="1228424" y="4909602"/>
            <a:ext cx="1409700" cy="1409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E5141-199D-9D42-84E3-A3CB75609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0000">
            <a:off x="2480201" y="3966929"/>
            <a:ext cx="1409700" cy="140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F0458C-4C3A-564C-B25D-DD786D44A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0000">
            <a:off x="3550879" y="4909601"/>
            <a:ext cx="140970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D5317-B3B6-584C-9D69-533787EA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0000">
            <a:off x="4810641" y="3816013"/>
            <a:ext cx="1409700" cy="140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FFF3F9-5E28-5540-872A-7D4FB88C2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0000">
            <a:off x="5980900" y="4835188"/>
            <a:ext cx="1409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410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19245C-3911-9B4C-BE5A-FA3021441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4724400"/>
            <a:ext cx="609600" cy="6096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4CF5E3E-4129-D447-887A-DD51FEA1B463}"/>
              </a:ext>
            </a:extLst>
          </p:cNvPr>
          <p:cNvGrpSpPr/>
          <p:nvPr/>
        </p:nvGrpSpPr>
        <p:grpSpPr>
          <a:xfrm>
            <a:off x="2057400" y="1524000"/>
            <a:ext cx="4595490" cy="3124200"/>
            <a:chOff x="1828800" y="762000"/>
            <a:chExt cx="4595490" cy="31242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7BD0A24-D465-BC49-B3C8-26914EAC5BCF}"/>
                </a:ext>
              </a:extLst>
            </p:cNvPr>
            <p:cNvGrpSpPr/>
            <p:nvPr/>
          </p:nvGrpSpPr>
          <p:grpSpPr>
            <a:xfrm>
              <a:off x="1828800" y="762000"/>
              <a:ext cx="4595490" cy="3124200"/>
              <a:chOff x="1905000" y="900014"/>
              <a:chExt cx="5334000" cy="3626269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2A6EEBF-F4CA-6C48-BD27-7C8C3A5E2D9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05000" y="4373881"/>
                <a:ext cx="53340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0122BD0-417B-4741-ADE2-23AD95E5F6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57399" y="900014"/>
                <a:ext cx="0" cy="362626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6676CA-99ED-4D49-AEDA-78998EA9917B}"/>
                </a:ext>
              </a:extLst>
            </p:cNvPr>
            <p:cNvSpPr/>
            <p:nvPr/>
          </p:nvSpPr>
          <p:spPr bwMode="auto">
            <a:xfrm>
              <a:off x="2662484" y="2166171"/>
              <a:ext cx="1098902" cy="1588728"/>
            </a:xfrm>
            <a:prstGeom prst="rect">
              <a:avLst/>
            </a:prstGeom>
            <a:solidFill>
              <a:srgbClr val="F03191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2795BC-54BC-1C40-A448-480A3F7A8384}"/>
                </a:ext>
              </a:extLst>
            </p:cNvPr>
            <p:cNvSpPr/>
            <p:nvPr/>
          </p:nvSpPr>
          <p:spPr bwMode="auto">
            <a:xfrm>
              <a:off x="4331586" y="1489298"/>
              <a:ext cx="1098902" cy="226082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861CF44-B828-9243-B343-A740EC04736E}"/>
              </a:ext>
            </a:extLst>
          </p:cNvPr>
          <p:cNvSpPr/>
          <p:nvPr/>
        </p:nvSpPr>
        <p:spPr>
          <a:xfrm>
            <a:off x="2700589" y="4844534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</a:rPr>
              <a:t>no treatment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E19C56F-2C4A-AC49-AD3C-A12F7AA1E054}"/>
              </a:ext>
            </a:extLst>
          </p:cNvPr>
          <p:cNvSpPr/>
          <p:nvPr/>
        </p:nvSpPr>
        <p:spPr>
          <a:xfrm>
            <a:off x="1139009" y="5867596"/>
            <a:ext cx="6865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does it prove rubbing photos of NC is the miracle treatment?</a:t>
            </a:r>
          </a:p>
        </p:txBody>
      </p:sp>
    </p:spTree>
    <p:extLst>
      <p:ext uri="{BB962C8B-B14F-4D97-AF65-F5344CB8AC3E}">
        <p14:creationId xmlns:p14="http://schemas.microsoft.com/office/powerpoint/2010/main" val="2890936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B03C944-B4F8-A341-A727-4C7A45C09436}"/>
              </a:ext>
            </a:extLst>
          </p:cNvPr>
          <p:cNvGrpSpPr/>
          <p:nvPr/>
        </p:nvGrpSpPr>
        <p:grpSpPr>
          <a:xfrm>
            <a:off x="370823" y="3810000"/>
            <a:ext cx="6791977" cy="2743200"/>
            <a:chOff x="370823" y="3810000"/>
            <a:chExt cx="6791977" cy="2743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437A8C-3616-B14E-97A5-99A01EDA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823" y="3810000"/>
              <a:ext cx="5189253" cy="27432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68E768-0E7E-664C-9120-3390A0E138ED}"/>
                </a:ext>
              </a:extLst>
            </p:cNvPr>
            <p:cNvSpPr/>
            <p:nvPr/>
          </p:nvSpPr>
          <p:spPr>
            <a:xfrm>
              <a:off x="5486400" y="4876800"/>
              <a:ext cx="16764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  <a:latin typeface="Arial"/>
                  <a:cs typeface="Arial"/>
                </a:rPr>
                <a:t>… or that</a:t>
              </a:r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11F0E77-C389-A442-870E-C81E113AB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65062"/>
            <a:ext cx="5041900" cy="35356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FEB88F-8D03-C343-9923-F903816F65E1}"/>
              </a:ext>
            </a:extLst>
          </p:cNvPr>
          <p:cNvSpPr/>
          <p:nvPr/>
        </p:nvSpPr>
        <p:spPr>
          <a:xfrm>
            <a:off x="679449" y="12954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but if we have </a:t>
            </a:r>
          </a:p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distributions like this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5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19245C-3911-9B4C-BE5A-FA3021441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4648200"/>
            <a:ext cx="685800" cy="6858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4CF5E3E-4129-D447-887A-DD51FEA1B463}"/>
              </a:ext>
            </a:extLst>
          </p:cNvPr>
          <p:cNvGrpSpPr/>
          <p:nvPr/>
        </p:nvGrpSpPr>
        <p:grpSpPr>
          <a:xfrm>
            <a:off x="1254353" y="1524000"/>
            <a:ext cx="3185535" cy="3124200"/>
            <a:chOff x="2244953" y="762000"/>
            <a:chExt cx="3185535" cy="312420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0122BD0-417B-4741-ADE2-23AD95E5F66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44953" y="762000"/>
              <a:ext cx="0" cy="3124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6676CA-99ED-4D49-AEDA-78998EA9917B}"/>
                </a:ext>
              </a:extLst>
            </p:cNvPr>
            <p:cNvSpPr/>
            <p:nvPr/>
          </p:nvSpPr>
          <p:spPr bwMode="auto">
            <a:xfrm>
              <a:off x="2662484" y="2166171"/>
              <a:ext cx="1098902" cy="1588728"/>
            </a:xfrm>
            <a:prstGeom prst="rect">
              <a:avLst/>
            </a:prstGeom>
            <a:solidFill>
              <a:srgbClr val="F03191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2795BC-54BC-1C40-A448-480A3F7A8384}"/>
                </a:ext>
              </a:extLst>
            </p:cNvPr>
            <p:cNvSpPr/>
            <p:nvPr/>
          </p:nvSpPr>
          <p:spPr bwMode="auto">
            <a:xfrm>
              <a:off x="4331586" y="1489298"/>
              <a:ext cx="1098902" cy="226082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861CF44-B828-9243-B343-A740EC04736E}"/>
              </a:ext>
            </a:extLst>
          </p:cNvPr>
          <p:cNvSpPr/>
          <p:nvPr/>
        </p:nvSpPr>
        <p:spPr>
          <a:xfrm>
            <a:off x="1481389" y="4844534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</a:rPr>
              <a:t>no treatment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E19C56F-2C4A-AC49-AD3C-A12F7AA1E054}"/>
              </a:ext>
            </a:extLst>
          </p:cNvPr>
          <p:cNvSpPr/>
          <p:nvPr/>
        </p:nvSpPr>
        <p:spPr>
          <a:xfrm>
            <a:off x="741464" y="5449742"/>
            <a:ext cx="7661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and now? 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does it prove rubbing photos of celebrities is the miracle treatment?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0E34B-3E98-284B-BEE8-05DCE21643D7}"/>
              </a:ext>
            </a:extLst>
          </p:cNvPr>
          <p:cNvSpPr/>
          <p:nvPr/>
        </p:nvSpPr>
        <p:spPr bwMode="auto">
          <a:xfrm>
            <a:off x="5010088" y="2260853"/>
            <a:ext cx="1098902" cy="226082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DC32F-7F7B-3843-95A4-8E0C6041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839" y="4653221"/>
            <a:ext cx="480265" cy="6807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1D229E-F1A4-FF40-8E40-9394A9052143}"/>
              </a:ext>
            </a:extLst>
          </p:cNvPr>
          <p:cNvSpPr/>
          <p:nvPr/>
        </p:nvSpPr>
        <p:spPr bwMode="auto">
          <a:xfrm>
            <a:off x="6673498" y="2260853"/>
            <a:ext cx="1098902" cy="226082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FAA81-56CA-2C42-BD80-A0DAC23B6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619883"/>
            <a:ext cx="556826" cy="74243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0DCA22-E869-1147-94C4-A51302B41EE7}"/>
              </a:ext>
            </a:extLst>
          </p:cNvPr>
          <p:cNvCxnSpPr>
            <a:cxnSpLocks/>
          </p:cNvCxnSpPr>
          <p:nvPr/>
        </p:nvCxnSpPr>
        <p:spPr bwMode="auto">
          <a:xfrm flipV="1">
            <a:off x="838200" y="4512122"/>
            <a:ext cx="7696200" cy="4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86256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158952"/>
            <a:ext cx="8077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nope … may be just rubbing things does the deal 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… or just going to a “doctor” or a practice to do a study that is supposed to improve your back does the deal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99CC00"/>
                </a:solidFill>
              </a:rPr>
              <a:t>= placebo effect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318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2E37A2-F621-A64C-A300-E9DED093CE24}"/>
              </a:ext>
            </a:extLst>
          </p:cNvPr>
          <p:cNvSpPr txBox="1">
            <a:spLocks/>
          </p:cNvSpPr>
          <p:nvPr/>
        </p:nvSpPr>
        <p:spPr>
          <a:xfrm>
            <a:off x="457200" y="2160104"/>
            <a:ext cx="82296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IV = condition 1: acupuncture</a:t>
            </a:r>
          </a:p>
          <a:p>
            <a:pPr algn="ctr"/>
            <a:r>
              <a:rPr lang="en-US" b="0" kern="0" dirty="0"/>
              <a:t>condition 2: </a:t>
            </a:r>
            <a:r>
              <a:rPr lang="en-US" sz="2300" kern="0" dirty="0">
                <a:solidFill>
                  <a:srgbClr val="99CC00"/>
                </a:solidFill>
              </a:rPr>
              <a:t>face acupuncture (needle not placed properly)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65BE46-3D09-7845-97BB-C9EA4524D1F7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55C9D-0F90-0744-84DF-C2EFC7D769E3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</p:txBody>
      </p:sp>
    </p:spTree>
    <p:extLst>
      <p:ext uri="{BB962C8B-B14F-4D97-AF65-F5344CB8AC3E}">
        <p14:creationId xmlns:p14="http://schemas.microsoft.com/office/powerpoint/2010/main" val="15819695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365BE46-3D09-7845-97BB-C9EA4524D1F7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55C9D-0F90-0744-84DF-C2EFC7D769E3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64056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r>
              <a:rPr lang="en-US" b="0" kern="0" dirty="0">
                <a:solidFill>
                  <a:schemeClr val="tx1"/>
                </a:solidFill>
              </a:rPr>
              <a:t>     2. What are you measuring and how? </a:t>
            </a: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0B0EDC-CB87-E143-81E8-791289C2AC49}"/>
              </a:ext>
            </a:extLst>
          </p:cNvPr>
          <p:cNvSpPr txBox="1">
            <a:spLocks/>
          </p:cNvSpPr>
          <p:nvPr/>
        </p:nvSpPr>
        <p:spPr>
          <a:xfrm>
            <a:off x="457200" y="2160104"/>
            <a:ext cx="82296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IV = condition 1: acupuncture</a:t>
            </a:r>
          </a:p>
          <a:p>
            <a:pPr algn="ctr"/>
            <a:r>
              <a:rPr lang="en-US" b="0" kern="0" dirty="0"/>
              <a:t>condition 2: </a:t>
            </a:r>
            <a:r>
              <a:rPr lang="en-US" sz="2300" kern="0" dirty="0">
                <a:solidFill>
                  <a:srgbClr val="99CC00"/>
                </a:solidFill>
              </a:rPr>
              <a:t>face acupuncture (needle not placed properly)</a:t>
            </a:r>
          </a:p>
        </p:txBody>
      </p:sp>
    </p:spTree>
    <p:extLst>
      <p:ext uri="{BB962C8B-B14F-4D97-AF65-F5344CB8AC3E}">
        <p14:creationId xmlns:p14="http://schemas.microsoft.com/office/powerpoint/2010/main" val="1326480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365BE46-3D09-7845-97BB-C9EA4524D1F7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55C9D-0F90-0744-84DF-C2EFC7D769E3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r>
              <a:rPr lang="en-US" b="0" kern="0" dirty="0">
                <a:solidFill>
                  <a:schemeClr val="tx1"/>
                </a:solidFill>
              </a:rPr>
              <a:t>     2. What are you measuring and how? </a:t>
            </a: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84CC456-1BA2-4B44-8473-F43334B03822}"/>
              </a:ext>
            </a:extLst>
          </p:cNvPr>
          <p:cNvSpPr txBox="1">
            <a:spLocks/>
          </p:cNvSpPr>
          <p:nvPr/>
        </p:nvSpPr>
        <p:spPr>
          <a:xfrm>
            <a:off x="457200" y="2160104"/>
            <a:ext cx="82296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IV = condition 1: acupuncture</a:t>
            </a:r>
          </a:p>
          <a:p>
            <a:pPr algn="ctr"/>
            <a:r>
              <a:rPr lang="en-US" b="0" kern="0" dirty="0"/>
              <a:t>condition 2: </a:t>
            </a:r>
            <a:r>
              <a:rPr lang="en-US" sz="2300" kern="0" dirty="0">
                <a:solidFill>
                  <a:srgbClr val="99CC00"/>
                </a:solidFill>
              </a:rPr>
              <a:t>face acupuncture (needle not placed properly)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8B2D24-FF01-3E49-BED0-D5F0E99002D7}"/>
              </a:ext>
            </a:extLst>
          </p:cNvPr>
          <p:cNvSpPr txBox="1">
            <a:spLocks/>
          </p:cNvSpPr>
          <p:nvPr/>
        </p:nvSpPr>
        <p:spPr>
          <a:xfrm>
            <a:off x="1181100" y="4380684"/>
            <a:ext cx="6781800" cy="11819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DV = pain level</a:t>
            </a:r>
          </a:p>
          <a:p>
            <a:pPr algn="ctr"/>
            <a:r>
              <a:rPr lang="en-US" sz="1600" b="0" kern="0" dirty="0"/>
              <a:t>On a scale of 1 to 5 rate your back-pain level</a:t>
            </a:r>
          </a:p>
          <a:p>
            <a:pPr algn="ctr"/>
            <a:r>
              <a:rPr lang="en-US" sz="1600" b="0" kern="0" dirty="0"/>
              <a:t>1 not very painful 2 not painful 3 undecided 4 painful  5 very painful</a:t>
            </a:r>
          </a:p>
        </p:txBody>
      </p:sp>
    </p:spTree>
    <p:extLst>
      <p:ext uri="{BB962C8B-B14F-4D97-AF65-F5344CB8AC3E}">
        <p14:creationId xmlns:p14="http://schemas.microsoft.com/office/powerpoint/2010/main" val="9899297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158952"/>
            <a:ext cx="80772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some of you though that back pain could be very different depending on participants, it is so true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you could make sure to recruit people with same problem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you could also ask the question before and after the treatment </a:t>
            </a:r>
            <a:r>
              <a:rPr lang="en-US" sz="2400" dirty="0">
                <a:solidFill>
                  <a:srgbClr val="99CC00"/>
                </a:solidFill>
              </a:rPr>
              <a:t>= your DV is not the pain level but the difference in pain level from before to after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4387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8E49D386-BD3B-DB44-95D9-67013C2E726A}"/>
              </a:ext>
            </a:extLst>
          </p:cNvPr>
          <p:cNvGrpSpPr>
            <a:grpSpLocks/>
          </p:cNvGrpSpPr>
          <p:nvPr/>
        </p:nvGrpSpPr>
        <p:grpSpPr bwMode="auto">
          <a:xfrm>
            <a:off x="-147557" y="381000"/>
            <a:ext cx="1447800" cy="838200"/>
            <a:chOff x="5240234" y="990600"/>
            <a:chExt cx="4009293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E9D93007-EF56-1146-A9F2-80B993BAA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3F11ACC8-F74B-914C-BBC0-21058BA95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234" y="1212273"/>
              <a:ext cx="4009293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8000" dirty="0">
                  <a:solidFill>
                    <a:schemeClr val="bg1"/>
                  </a:solidFill>
                </a:rPr>
                <a:t>3</a:t>
              </a:r>
              <a:endParaRPr lang="en-US" sz="1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D9DC59B-7838-C845-A4D9-4D365692C072}"/>
              </a:ext>
            </a:extLst>
          </p:cNvPr>
          <p:cNvSpPr/>
          <p:nvPr/>
        </p:nvSpPr>
        <p:spPr>
          <a:xfrm>
            <a:off x="1234619" y="533400"/>
            <a:ext cx="6723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Is this a within or between subjects experiment?</a:t>
            </a:r>
            <a:endParaRPr lang="en-US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97E589-472A-2B4A-A63D-1F81D70DC233}"/>
              </a:ext>
            </a:extLst>
          </p:cNvPr>
          <p:cNvSpPr txBox="1">
            <a:spLocks/>
          </p:cNvSpPr>
          <p:nvPr/>
        </p:nvSpPr>
        <p:spPr>
          <a:xfrm>
            <a:off x="1219200" y="1054387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they do each condition or only one?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7AA42CA-1374-194B-BC48-03FA04656F9A}"/>
              </a:ext>
            </a:extLst>
          </p:cNvPr>
          <p:cNvSpPr txBox="1">
            <a:spLocks/>
          </p:cNvSpPr>
          <p:nvPr/>
        </p:nvSpPr>
        <p:spPr>
          <a:xfrm>
            <a:off x="1181100" y="1981200"/>
            <a:ext cx="67818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Between subject (X participants do acupuncture, X others to face acupuncture)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5FB720-63C2-3149-9C01-DA51E8D7A09D}"/>
              </a:ext>
            </a:extLst>
          </p:cNvPr>
          <p:cNvSpPr/>
          <p:nvPr/>
        </p:nvSpPr>
        <p:spPr>
          <a:xfrm>
            <a:off x="2972844" y="3200400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why is this a better choice?</a:t>
            </a:r>
          </a:p>
        </p:txBody>
      </p:sp>
    </p:spTree>
    <p:extLst>
      <p:ext uri="{BB962C8B-B14F-4D97-AF65-F5344CB8AC3E}">
        <p14:creationId xmlns:p14="http://schemas.microsoft.com/office/powerpoint/2010/main" val="16712519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158952"/>
            <a:ext cx="8077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Imagine a within-participants 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10 participants, we invite them, ask for the pain level, then make them do a treatment (they won’t know if acupuncture or fake one)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Just after (or even a week after), ask again pain level, make them do a treatment (the other condition)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25DE90-85CC-A749-A4DE-67A8DFB4C59E}"/>
              </a:ext>
            </a:extLst>
          </p:cNvPr>
          <p:cNvSpPr/>
          <p:nvPr/>
        </p:nvSpPr>
        <p:spPr>
          <a:xfrm>
            <a:off x="1229521" y="4759938"/>
            <a:ext cx="6532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arguable: what if the first test totally fix their back issue?</a:t>
            </a:r>
          </a:p>
        </p:txBody>
      </p:sp>
    </p:spTree>
    <p:extLst>
      <p:ext uri="{BB962C8B-B14F-4D97-AF65-F5344CB8AC3E}">
        <p14:creationId xmlns:p14="http://schemas.microsoft.com/office/powerpoint/2010/main" val="18165175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867400"/>
            <a:ext cx="9134622" cy="78222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66102980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143000" y="1143000"/>
            <a:ext cx="7620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Give the names of tests we can use to check normality and explain their differences and when to use them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Explain what is the goal of a test of homogeneity of variance and what to do if the variances are not equal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I will </a:t>
            </a:r>
            <a:r>
              <a:rPr lang="en-US" sz="2400" dirty="0">
                <a:solidFill>
                  <a:srgbClr val="FF9900"/>
                </a:solidFill>
              </a:rPr>
              <a:t>not ask </a:t>
            </a:r>
            <a:r>
              <a:rPr lang="en-US" sz="2400" b="0" dirty="0"/>
              <a:t>you to them by hand in the exam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what to do if data not normal (transforming the data or using non-parametric tests)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8674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2609175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ampires-kis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" t="1742" r="12580" b="153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5410200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we cannot use </a:t>
            </a:r>
            <a:r>
              <a:rPr lang="en-US" sz="3400" dirty="0" err="1">
                <a:solidFill>
                  <a:srgbClr val="99CC00"/>
                </a:solidFill>
              </a:rPr>
              <a:t>Ttest</a:t>
            </a:r>
            <a:r>
              <a:rPr lang="en-US" sz="3400" dirty="0">
                <a:solidFill>
                  <a:srgbClr val="99CC00"/>
                </a:solidFill>
              </a:rPr>
              <a:t> and </a:t>
            </a:r>
            <a:r>
              <a:rPr lang="en-US" sz="3400" dirty="0" err="1">
                <a:solidFill>
                  <a:srgbClr val="99CC00"/>
                </a:solidFill>
              </a:rPr>
              <a:t>Anova</a:t>
            </a:r>
            <a:endParaRPr lang="en-US" sz="3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2856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title"/>
          </p:nvPr>
        </p:nvSpPr>
        <p:spPr>
          <a:xfrm>
            <a:off x="10886" y="5486400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71041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838200" y="2057400"/>
            <a:ext cx="777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if data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follow curve of normal distribution </a:t>
            </a:r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with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homogeneous variance</a:t>
            </a: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otherwise …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00200" y="4953000"/>
            <a:ext cx="7752242" cy="2438400"/>
            <a:chOff x="1010758" y="4158329"/>
            <a:chExt cx="7752242" cy="2438400"/>
          </a:xfrm>
        </p:grpSpPr>
        <p:sp>
          <p:nvSpPr>
            <p:cNvPr id="4" name="Rectangle 3"/>
            <p:cNvSpPr/>
            <p:nvPr/>
          </p:nvSpPr>
          <p:spPr>
            <a:xfrm>
              <a:off x="1752600" y="4953202"/>
              <a:ext cx="7010400" cy="1643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</a:rPr>
                <a:t>use non-parametric tests</a:t>
              </a:r>
              <a:endParaRPr lang="en-US" sz="2400" dirty="0">
                <a:solidFill>
                  <a:srgbClr val="99CC00"/>
                </a:solidFill>
              </a:endParaRPr>
            </a:p>
            <a:p>
              <a:endParaRPr lang="en-US" sz="2400" dirty="0">
                <a:solidFill>
                  <a:srgbClr val="99CC00"/>
                </a:solidFill>
              </a:endParaRPr>
            </a:p>
            <a:p>
              <a:endParaRPr lang="en-US" sz="2400" dirty="0">
                <a:solidFill>
                  <a:srgbClr val="99CC00"/>
                </a:solidFill>
              </a:endParaRPr>
            </a:p>
            <a:p>
              <a:pPr lvl="0" eaLnBrk="0" hangingPunct="0">
                <a:spcBef>
                  <a:spcPct val="20000"/>
                </a:spcBef>
              </a:pPr>
              <a:endParaRPr lang="en-US" sz="2400" i="1" kern="0" dirty="0">
                <a:solidFill>
                  <a:srgbClr val="99CC00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 rot="20581109" flipH="1">
              <a:off x="1010758" y="4158329"/>
              <a:ext cx="502604" cy="1256677"/>
            </a:xfrm>
            <a:custGeom>
              <a:avLst/>
              <a:gdLst>
                <a:gd name="connsiteX0" fmla="*/ 934906 w 934906"/>
                <a:gd name="connsiteY0" fmla="*/ 0 h 899699"/>
                <a:gd name="connsiteX1" fmla="*/ 652670 w 934906"/>
                <a:gd name="connsiteY1" fmla="*/ 670364 h 899699"/>
                <a:gd name="connsiteX2" fmla="*/ 0 w 934906"/>
                <a:gd name="connsiteY2" fmla="*/ 899699 h 89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906" h="899699">
                  <a:moveTo>
                    <a:pt x="934906" y="0"/>
                  </a:moveTo>
                  <a:cubicBezTo>
                    <a:pt x="871696" y="260207"/>
                    <a:pt x="808487" y="520414"/>
                    <a:pt x="652670" y="670364"/>
                  </a:cubicBezTo>
                  <a:cubicBezTo>
                    <a:pt x="496853" y="820314"/>
                    <a:pt x="0" y="899699"/>
                    <a:pt x="0" y="899699"/>
                  </a:cubicBezTo>
                </a:path>
              </a:pathLst>
            </a:custGeom>
            <a:ln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23090" y="1066801"/>
            <a:ext cx="5835110" cy="1116237"/>
            <a:chOff x="1686786" y="4953203"/>
            <a:chExt cx="5835110" cy="1116237"/>
          </a:xfrm>
        </p:grpSpPr>
        <p:sp>
          <p:nvSpPr>
            <p:cNvPr id="7" name="Rectangle 6"/>
            <p:cNvSpPr/>
            <p:nvPr/>
          </p:nvSpPr>
          <p:spPr>
            <a:xfrm>
              <a:off x="2645096" y="4953203"/>
              <a:ext cx="48768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</a:rPr>
                <a:t>use parametric tests (</a:t>
              </a:r>
              <a:r>
                <a:rPr lang="en-US" sz="2400" b="0" kern="0" dirty="0" err="1">
                  <a:solidFill>
                    <a:srgbClr val="404040"/>
                  </a:solidFill>
                </a:rPr>
                <a:t>ttest</a:t>
              </a:r>
              <a:r>
                <a:rPr lang="en-US" sz="2400" b="0" kern="0" dirty="0">
                  <a:solidFill>
                    <a:srgbClr val="404040"/>
                  </a:solidFill>
                </a:rPr>
                <a:t>, </a:t>
              </a:r>
              <a:r>
                <a:rPr lang="en-US" sz="2400" b="0" kern="0" dirty="0" err="1">
                  <a:solidFill>
                    <a:srgbClr val="404040"/>
                  </a:solidFill>
                </a:rPr>
                <a:t>anova</a:t>
              </a:r>
              <a:r>
                <a:rPr lang="en-US" sz="2400" b="0" kern="0" dirty="0">
                  <a:solidFill>
                    <a:srgbClr val="404040"/>
                  </a:solidFill>
                </a:rPr>
                <a:t>)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 rot="17151738" flipV="1">
              <a:off x="1581309" y="5286722"/>
              <a:ext cx="888195" cy="677242"/>
            </a:xfrm>
            <a:custGeom>
              <a:avLst/>
              <a:gdLst>
                <a:gd name="connsiteX0" fmla="*/ 934906 w 934906"/>
                <a:gd name="connsiteY0" fmla="*/ 0 h 899699"/>
                <a:gd name="connsiteX1" fmla="*/ 652670 w 934906"/>
                <a:gd name="connsiteY1" fmla="*/ 670364 h 899699"/>
                <a:gd name="connsiteX2" fmla="*/ 0 w 934906"/>
                <a:gd name="connsiteY2" fmla="*/ 899699 h 89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906" h="899699">
                  <a:moveTo>
                    <a:pt x="934906" y="0"/>
                  </a:moveTo>
                  <a:cubicBezTo>
                    <a:pt x="871696" y="260207"/>
                    <a:pt x="808487" y="520414"/>
                    <a:pt x="652670" y="670364"/>
                  </a:cubicBezTo>
                  <a:cubicBezTo>
                    <a:pt x="496853" y="820314"/>
                    <a:pt x="0" y="899699"/>
                    <a:pt x="0" y="899699"/>
                  </a:cubicBezTo>
                </a:path>
              </a:pathLst>
            </a:custGeom>
            <a:ln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740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24063" y="5105400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assumption of normality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B9479-F772-F348-897E-8CB07A15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38200"/>
            <a:ext cx="5041900" cy="35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9274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63298</TotalTime>
  <Words>3278</Words>
  <Application>Microsoft Macintosh PowerPoint</Application>
  <PresentationFormat>On-screen Show (4:3)</PresentationFormat>
  <Paragraphs>526</Paragraphs>
  <Slides>70</Slides>
  <Notes>7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Courier</vt:lpstr>
      <vt:lpstr>Helvetica</vt:lpstr>
      <vt:lpstr>Helvetica Neue Light</vt:lpstr>
      <vt:lpstr>Menlo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assumption of normality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assumption of homogeneity</vt:lpstr>
      <vt:lpstr>PowerPoint Presentation</vt:lpstr>
      <vt:lpstr>PowerPoint Presentation</vt:lpstr>
      <vt:lpstr>PowerPoint Presentation</vt:lpstr>
      <vt:lpstr>we know how  to check  our data   … now what?</vt:lpstr>
      <vt:lpstr>PowerPoint Presentation</vt:lpstr>
      <vt:lpstr>PowerPoint Presentation</vt:lpstr>
      <vt:lpstr>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have tried everything and still not good?</vt:lpstr>
      <vt:lpstr>PowerPoint Presentation</vt:lpstr>
      <vt:lpstr>acupuncture 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take away</vt:lpstr>
      <vt:lpstr>end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1140</cp:revision>
  <cp:lastPrinted>2018-11-28T10:11:34Z</cp:lastPrinted>
  <dcterms:created xsi:type="dcterms:W3CDTF">2010-06-22T07:38:57Z</dcterms:created>
  <dcterms:modified xsi:type="dcterms:W3CDTF">2019-11-27T10:43:56Z</dcterms:modified>
</cp:coreProperties>
</file>